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ilita One" charset="1" panose="02000000000000000000"/>
      <p:regular r:id="rId10"/>
    </p:embeddedFont>
    <p:embeddedFont>
      <p:font typeface="Gagalin" charset="1" panose="00000500000000000000"/>
      <p:regular r:id="rId11"/>
    </p:embeddedFont>
    <p:embeddedFont>
      <p:font typeface="Dekko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slides/slide1.xml" Type="http://schemas.openxmlformats.org/officeDocument/2006/relationships/slide"/><Relationship Id="rId14" Target="slides/slide2.xml" Type="http://schemas.openxmlformats.org/officeDocument/2006/relationships/slide"/><Relationship Id="rId15" Target="slides/slide3.xml" Type="http://schemas.openxmlformats.org/officeDocument/2006/relationships/slide"/><Relationship Id="rId16" Target="slides/slide4.xml" Type="http://schemas.openxmlformats.org/officeDocument/2006/relationships/slide"/><Relationship Id="rId17" Target="slides/slide5.xml" Type="http://schemas.openxmlformats.org/officeDocument/2006/relationships/slide"/><Relationship Id="rId18" Target="slides/slide6.xml" Type="http://schemas.openxmlformats.org/officeDocument/2006/relationships/slide"/><Relationship Id="rId19" Target="slides/slide7.xml" Type="http://schemas.openxmlformats.org/officeDocument/2006/relationships/slide"/><Relationship Id="rId2" Target="presProps.xml" Type="http://schemas.openxmlformats.org/officeDocument/2006/relationships/presProps"/><Relationship Id="rId20" Target="slides/slide8.xml" Type="http://schemas.openxmlformats.org/officeDocument/2006/relationships/slide"/><Relationship Id="rId21" Target="slides/slide9.xml" Type="http://schemas.openxmlformats.org/officeDocument/2006/relationships/slide"/><Relationship Id="rId22" Target="slides/slide10.xml" Type="http://schemas.openxmlformats.org/officeDocument/2006/relationships/slide"/><Relationship Id="rId23" Target="slides/slide11.xml" Type="http://schemas.openxmlformats.org/officeDocument/2006/relationships/slide"/><Relationship Id="rId24" Target="slides/slide12.xml" Type="http://schemas.openxmlformats.org/officeDocument/2006/relationships/slide"/><Relationship Id="rId25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https://www.canva.com/design/DAGDYfrKsVk/kxu4MBJvvmb_kDVBeVQdsg/edit?utm_content=DAGDYfrKsVk&amp;utm_campaign=designshare&amp;utm_medium=link2&amp;utm_source=sharebutton" TargetMode="External" Type="http://schemas.openxmlformats.org/officeDocument/2006/relationships/hyperlink"/><Relationship Id="rId7" Target="../media/image9.jpeg" Type="http://schemas.openxmlformats.org/officeDocument/2006/relationships/image"/><Relationship Id="rId8" Target="https://youtu.be/nZ_RCpXZvfU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png" Type="http://schemas.openxmlformats.org/officeDocument/2006/relationships/image"/><Relationship Id="rId14" Target="../media/image39.svg" Type="http://schemas.openxmlformats.org/officeDocument/2006/relationships/image"/><Relationship Id="rId15" Target="../media/image40.png" Type="http://schemas.openxmlformats.org/officeDocument/2006/relationships/image"/><Relationship Id="rId16" Target="../media/image41.svg" Type="http://schemas.openxmlformats.org/officeDocument/2006/relationships/image"/><Relationship Id="rId17" Target="../media/image42.png" Type="http://schemas.openxmlformats.org/officeDocument/2006/relationships/image"/><Relationship Id="rId18" Target="../media/image43.svg" Type="http://schemas.openxmlformats.org/officeDocument/2006/relationships/image"/><Relationship Id="rId19" Target="../media/image44.png" Type="http://schemas.openxmlformats.org/officeDocument/2006/relationships/image"/><Relationship Id="rId2" Target="../media/image27.png" Type="http://schemas.openxmlformats.org/officeDocument/2006/relationships/image"/><Relationship Id="rId20" Target="../media/image45.svg" Type="http://schemas.openxmlformats.org/officeDocument/2006/relationships/image"/><Relationship Id="rId21" Target="../media/image46.png" Type="http://schemas.openxmlformats.org/officeDocument/2006/relationships/image"/><Relationship Id="rId22" Target="../media/image47.svg" Type="http://schemas.openxmlformats.org/officeDocument/2006/relationships/image"/><Relationship Id="rId23" Target="../media/image48.png" Type="http://schemas.openxmlformats.org/officeDocument/2006/relationships/image"/><Relationship Id="rId24" Target="../media/image49.svg" Type="http://schemas.openxmlformats.org/officeDocument/2006/relationships/image"/><Relationship Id="rId25" Target="../media/image50.png" Type="http://schemas.openxmlformats.org/officeDocument/2006/relationships/image"/><Relationship Id="rId26" Target="../media/image51.svg" Type="http://schemas.openxmlformats.org/officeDocument/2006/relationships/image"/><Relationship Id="rId27" Target="../media/image52.png" Type="http://schemas.openxmlformats.org/officeDocument/2006/relationships/image"/><Relationship Id="rId28" Target="../media/image53.svg" Type="http://schemas.openxmlformats.org/officeDocument/2006/relationships/image"/><Relationship Id="rId29" Target="../media/image54.png" Type="http://schemas.openxmlformats.org/officeDocument/2006/relationships/image"/><Relationship Id="rId3" Target="../media/image28.svg" Type="http://schemas.openxmlformats.org/officeDocument/2006/relationships/image"/><Relationship Id="rId30" Target="../media/image55.png" Type="http://schemas.openxmlformats.org/officeDocument/2006/relationships/image"/><Relationship Id="rId31" Target="../media/image56.svg" Type="http://schemas.openxmlformats.org/officeDocument/2006/relationships/image"/><Relationship Id="rId32" Target="../media/image57.png" Type="http://schemas.openxmlformats.org/officeDocument/2006/relationships/image"/><Relationship Id="rId33" Target="../media/image58.svg" Type="http://schemas.openxmlformats.org/officeDocument/2006/relationships/image"/><Relationship Id="rId34" Target="../media/image59.png" Type="http://schemas.openxmlformats.org/officeDocument/2006/relationships/image"/><Relationship Id="rId35" Target="../media/image60.svg" Type="http://schemas.openxmlformats.org/officeDocument/2006/relationships/image"/><Relationship Id="rId36" Target="../media/image61.pn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11" Target="../media/image69.svg" Type="http://schemas.openxmlformats.org/officeDocument/2006/relationships/image"/><Relationship Id="rId12" Target="../media/image70.png" Type="http://schemas.openxmlformats.org/officeDocument/2006/relationships/image"/><Relationship Id="rId13" Target="../media/image71.svg" Type="http://schemas.openxmlformats.org/officeDocument/2006/relationships/image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Relationship Id="rId8" Target="../media/image9.jpeg" Type="http://schemas.openxmlformats.org/officeDocument/2006/relationships/image"/><Relationship Id="rId9" Target="https://youtu.be/W9oidm-Tt24" TargetMode="External" Type="http://schemas.openxmlformats.org/officeDocument/2006/relationships/video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png" Type="http://schemas.openxmlformats.org/officeDocument/2006/relationships/image"/><Relationship Id="rId11" Target="../media/image77.svg" Type="http://schemas.openxmlformats.org/officeDocument/2006/relationships/image"/><Relationship Id="rId12" Target="../media/image78.png" Type="http://schemas.openxmlformats.org/officeDocument/2006/relationships/image"/><Relationship Id="rId13" Target="../media/image79.svg" Type="http://schemas.openxmlformats.org/officeDocument/2006/relationships/image"/><Relationship Id="rId14" Target="../media/image80.png" Type="http://schemas.openxmlformats.org/officeDocument/2006/relationships/image"/><Relationship Id="rId15" Target="../media/image81.svg" Type="http://schemas.openxmlformats.org/officeDocument/2006/relationships/image"/><Relationship Id="rId16" Target="../media/image82.png" Type="http://schemas.openxmlformats.org/officeDocument/2006/relationships/image"/><Relationship Id="rId17" Target="../media/image83.svg" Type="http://schemas.openxmlformats.org/officeDocument/2006/relationships/image"/><Relationship Id="rId18" Target="../media/image84.png" Type="http://schemas.openxmlformats.org/officeDocument/2006/relationships/image"/><Relationship Id="rId19" Target="../media/image85.png" Type="http://schemas.openxmlformats.org/officeDocument/2006/relationships/image"/><Relationship Id="rId2" Target="../media/image5.png" Type="http://schemas.openxmlformats.org/officeDocument/2006/relationships/image"/><Relationship Id="rId20" Target="../media/image86.svg" Type="http://schemas.openxmlformats.org/officeDocument/2006/relationships/image"/><Relationship Id="rId21" Target="../media/image87.png" Type="http://schemas.openxmlformats.org/officeDocument/2006/relationships/image"/><Relationship Id="rId22" Target="../media/image88.svg" Type="http://schemas.openxmlformats.org/officeDocument/2006/relationships/image"/><Relationship Id="rId23" Target="../media/image89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8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0.png" Type="http://schemas.openxmlformats.org/officeDocument/2006/relationships/image"/><Relationship Id="rId3" Target="../media/image91.svg" Type="http://schemas.openxmlformats.org/officeDocument/2006/relationships/image"/><Relationship Id="rId4" Target="../media/image92.png" Type="http://schemas.openxmlformats.org/officeDocument/2006/relationships/image"/><Relationship Id="rId5" Target="../media/image93.svg" Type="http://schemas.openxmlformats.org/officeDocument/2006/relationships/image"/><Relationship Id="rId6" Target="../media/image94.png" Type="http://schemas.openxmlformats.org/officeDocument/2006/relationships/image"/><Relationship Id="rId7" Target="../media/image9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6.png" Type="http://schemas.openxmlformats.org/officeDocument/2006/relationships/image"/><Relationship Id="rId3" Target="../media/image97.svg" Type="http://schemas.openxmlformats.org/officeDocument/2006/relationships/image"/><Relationship Id="rId4" Target="../media/image98.png" Type="http://schemas.openxmlformats.org/officeDocument/2006/relationships/image"/><Relationship Id="rId5" Target="../media/image99.svg" Type="http://schemas.openxmlformats.org/officeDocument/2006/relationships/image"/><Relationship Id="rId6" Target="../media/image10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33786" y="0"/>
            <a:ext cx="20792060" cy="10287000"/>
            <a:chOff x="0" y="0"/>
            <a:chExt cx="27722746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924873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924873">
                  <a:moveTo>
                    <a:pt x="0" y="0"/>
                  </a:moveTo>
                  <a:lnTo>
                    <a:pt x="13924873" y="0"/>
                  </a:lnTo>
                  <a:lnTo>
                    <a:pt x="1392487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0">
              <a:off x="13797873" y="0"/>
              <a:ext cx="13924873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924873">
                  <a:moveTo>
                    <a:pt x="13924873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3924873" y="13716000"/>
                  </a:lnTo>
                  <a:lnTo>
                    <a:pt x="13924873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86400" y="665589"/>
            <a:ext cx="7315200" cy="3702155"/>
            <a:chOff x="0" y="0"/>
            <a:chExt cx="9753600" cy="49362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4936207"/>
            </a:xfrm>
            <a:custGeom>
              <a:avLst/>
              <a:gdLst/>
              <a:ahLst/>
              <a:cxnLst/>
              <a:rect r="r" b="b" t="t" l="l"/>
              <a:pathLst>
                <a:path h="49362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4936207"/>
                  </a:lnTo>
                  <a:lnTo>
                    <a:pt x="0" y="4936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874911" y="1554215"/>
              <a:ext cx="8003778" cy="1675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542"/>
                </a:lnSpc>
                <a:spcBef>
                  <a:spcPct val="0"/>
                </a:spcBef>
              </a:pPr>
              <a:r>
                <a:rPr lang="en-US" sz="7530">
                  <a:solidFill>
                    <a:srgbClr val="FFFFFF"/>
                  </a:solidFill>
                  <a:latin typeface="Gagalin"/>
                </a:rPr>
                <a:t>Can Ya Dig It?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704644" y="5181341"/>
            <a:ext cx="7315200" cy="2628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2"/>
              </a:lnSpc>
              <a:spcBef>
                <a:spcPct val="0"/>
              </a:spcBef>
            </a:pPr>
            <a:r>
              <a:rPr lang="en-US" sz="7530">
                <a:solidFill>
                  <a:srgbClr val="004AAD"/>
                </a:solidFill>
                <a:latin typeface="Gagalin"/>
              </a:rPr>
              <a:t>An adventure in measurement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2749"/>
            <a:ext cx="18288000" cy="1129504"/>
            <a:chOff x="0" y="0"/>
            <a:chExt cx="24384000" cy="15060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265849" y="1255847"/>
            <a:ext cx="13993564" cy="8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3"/>
              </a:lnSpc>
              <a:spcBef>
                <a:spcPct val="0"/>
              </a:spcBef>
            </a:pPr>
            <a:r>
              <a:rPr lang="en-US" sz="6003">
                <a:solidFill>
                  <a:srgbClr val="000000"/>
                </a:solidFill>
                <a:latin typeface="Gagalin"/>
              </a:rPr>
              <a:t>Can Ya Dig IT? - A Stuffed Animal Quest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157496"/>
            <a:ext cx="18288000" cy="1129504"/>
            <a:chOff x="0" y="0"/>
            <a:chExt cx="24384000" cy="15060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0" y="8325574"/>
            <a:ext cx="17769027" cy="762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9"/>
              </a:lnSpc>
              <a:spcBef>
                <a:spcPct val="0"/>
              </a:spcBef>
            </a:pPr>
            <a:r>
              <a:rPr lang="en-US" sz="2920" u="sng">
                <a:solidFill>
                  <a:srgbClr val="000000"/>
                </a:solidFill>
                <a:latin typeface="Gagalin"/>
                <a:hlinkClick r:id="rId6" tooltip="https://www.canva.com/design/DAGDYfrKsVk/kxu4MBJvvmb_kDVBeVQdsg/edit?utm_content=DAGDYfrKsVk&amp;utm_campaign=designshare&amp;utm_medium=link2&amp;utm_source=sharebutton"/>
              </a:rPr>
              <a:t>https://www.canva.com/design/DAGDYfrKsVk/kxu4MBJvvmb_kDVBeVQdsg/edit?utm_content=DAGDYfrKsVk&amp;utm_campaign=designshare&amp;utm_medium=link2&amp;utm_source=sharebutton</a:t>
            </a:r>
          </a:p>
        </p:txBody>
      </p:sp>
      <p:pic>
        <p:nvPicPr>
          <p:cNvPr name="Picture 12" id="12"/>
          <p:cNvPicPr>
            <a:picLocks noChangeAspect="true"/>
          </p:cNvPicPr>
          <p:nvPr>
            <a:videoFile r:link="rId8"/>
          </p:nvPr>
        </p:nvPicPr>
        <p:blipFill>
          <a:blip r:embed="rId7"/>
          <a:stretch>
            <a:fillRect/>
          </a:stretch>
        </p:blipFill>
        <p:spPr>
          <a:xfrm rot="0">
            <a:off x="3057525" y="2109034"/>
            <a:ext cx="12172950" cy="61292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086100" cy="10287000"/>
            <a:chOff x="0" y="0"/>
            <a:chExt cx="812800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47625"/>
              <a:ext cx="812800" cy="2661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0299875" cy="10287000"/>
          </a:xfrm>
          <a:custGeom>
            <a:avLst/>
            <a:gdLst/>
            <a:ahLst/>
            <a:cxnLst/>
            <a:rect r="r" b="b" t="t" l="l"/>
            <a:pathLst>
              <a:path h="10287000" w="10299875">
                <a:moveTo>
                  <a:pt x="0" y="0"/>
                </a:moveTo>
                <a:lnTo>
                  <a:pt x="10299875" y="0"/>
                </a:lnTo>
                <a:lnTo>
                  <a:pt x="10299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201900" y="0"/>
            <a:ext cx="3086100" cy="10287000"/>
            <a:chOff x="0" y="0"/>
            <a:chExt cx="812800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812800" cy="2661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0">
            <a:off x="7988125" y="0"/>
            <a:ext cx="10299875" cy="10287000"/>
          </a:xfrm>
          <a:custGeom>
            <a:avLst/>
            <a:gdLst/>
            <a:ahLst/>
            <a:cxnLst/>
            <a:rect r="r" b="b" t="t" l="l"/>
            <a:pathLst>
              <a:path h="10287000" w="10299875">
                <a:moveTo>
                  <a:pt x="10299875" y="0"/>
                </a:moveTo>
                <a:lnTo>
                  <a:pt x="0" y="0"/>
                </a:lnTo>
                <a:lnTo>
                  <a:pt x="0" y="10287000"/>
                </a:lnTo>
                <a:lnTo>
                  <a:pt x="10299875" y="10287000"/>
                </a:lnTo>
                <a:lnTo>
                  <a:pt x="102998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91254" y="0"/>
            <a:ext cx="12980442" cy="10287000"/>
          </a:xfrm>
          <a:custGeom>
            <a:avLst/>
            <a:gdLst/>
            <a:ahLst/>
            <a:cxnLst/>
            <a:rect r="r" b="b" t="t" l="l"/>
            <a:pathLst>
              <a:path h="10287000" w="12980442">
                <a:moveTo>
                  <a:pt x="0" y="0"/>
                </a:moveTo>
                <a:lnTo>
                  <a:pt x="12980442" y="0"/>
                </a:lnTo>
                <a:lnTo>
                  <a:pt x="129804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4554722" y="5348970"/>
            <a:ext cx="8853506" cy="183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757">
                <a:solidFill>
                  <a:srgbClr val="FFDE59"/>
                </a:solidFill>
                <a:latin typeface="Gagalin"/>
              </a:rPr>
              <a:t>Today We get to be Paleontologists</a:t>
            </a:r>
          </a:p>
          <a:p>
            <a:pPr algn="ctr">
              <a:lnSpc>
                <a:spcPts val="4884"/>
              </a:lnSpc>
            </a:pPr>
            <a:r>
              <a:rPr lang="en-US" sz="3757">
                <a:solidFill>
                  <a:srgbClr val="FFDE59"/>
                </a:solidFill>
                <a:latin typeface="Gagalin"/>
              </a:rPr>
              <a:t>and find our own fossils!</a:t>
            </a:r>
          </a:p>
          <a:p>
            <a:pPr algn="ctr">
              <a:lnSpc>
                <a:spcPts val="4884"/>
              </a:lnSpc>
            </a:pPr>
            <a:r>
              <a:rPr lang="en-US" sz="3757">
                <a:solidFill>
                  <a:srgbClr val="FFDE59"/>
                </a:solidFill>
                <a:latin typeface="Gagalin"/>
              </a:rPr>
              <a:t>Just like at Hands On! Discovery Center.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685234" y="-75272"/>
            <a:ext cx="13862571" cy="10362272"/>
          </a:xfrm>
          <a:custGeom>
            <a:avLst/>
            <a:gdLst/>
            <a:ahLst/>
            <a:cxnLst/>
            <a:rect r="r" b="b" t="t" l="l"/>
            <a:pathLst>
              <a:path h="10362272" w="13862571">
                <a:moveTo>
                  <a:pt x="0" y="0"/>
                </a:moveTo>
                <a:lnTo>
                  <a:pt x="13862572" y="0"/>
                </a:lnTo>
                <a:lnTo>
                  <a:pt x="13862572" y="10362272"/>
                </a:lnTo>
                <a:lnTo>
                  <a:pt x="0" y="10362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110663" y="-84797"/>
            <a:ext cx="13862571" cy="10362272"/>
          </a:xfrm>
          <a:custGeom>
            <a:avLst/>
            <a:gdLst/>
            <a:ahLst/>
            <a:cxnLst/>
            <a:rect r="r" b="b" t="t" l="l"/>
            <a:pathLst>
              <a:path h="10362272" w="13862571">
                <a:moveTo>
                  <a:pt x="13862571" y="0"/>
                </a:moveTo>
                <a:lnTo>
                  <a:pt x="0" y="0"/>
                </a:lnTo>
                <a:lnTo>
                  <a:pt x="0" y="10362272"/>
                </a:lnTo>
                <a:lnTo>
                  <a:pt x="13862571" y="10362272"/>
                </a:lnTo>
                <a:lnTo>
                  <a:pt x="1386257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883090"/>
            <a:ext cx="7805663" cy="6238854"/>
          </a:xfrm>
          <a:custGeom>
            <a:avLst/>
            <a:gdLst/>
            <a:ahLst/>
            <a:cxnLst/>
            <a:rect r="r" b="b" t="t" l="l"/>
            <a:pathLst>
              <a:path h="6238854" w="7805663">
                <a:moveTo>
                  <a:pt x="0" y="0"/>
                </a:moveTo>
                <a:lnTo>
                  <a:pt x="7805663" y="0"/>
                </a:lnTo>
                <a:lnTo>
                  <a:pt x="7805663" y="6238854"/>
                </a:lnTo>
                <a:lnTo>
                  <a:pt x="0" y="6238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99" t="-8334" r="0" b="-833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93653" y="1104900"/>
            <a:ext cx="3924751" cy="644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0"/>
              </a:lnSpc>
              <a:spcBef>
                <a:spcPct val="0"/>
              </a:spcBef>
            </a:pPr>
            <a:r>
              <a:rPr lang="en-US" sz="4775">
                <a:solidFill>
                  <a:srgbClr val="000000"/>
                </a:solidFill>
                <a:latin typeface="Gagalin"/>
              </a:rPr>
              <a:t>Objective: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510308" y="1104900"/>
            <a:ext cx="5729910" cy="644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0"/>
              </a:lnSpc>
              <a:spcBef>
                <a:spcPct val="0"/>
              </a:spcBef>
            </a:pPr>
            <a:r>
              <a:rPr lang="en-US" sz="4775">
                <a:solidFill>
                  <a:srgbClr val="000000"/>
                </a:solidFill>
                <a:latin typeface="Gagalin"/>
              </a:rPr>
              <a:t>Essential Questions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86020" y="3908419"/>
            <a:ext cx="7031113" cy="4026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7"/>
              </a:lnSpc>
            </a:pPr>
            <a:r>
              <a:rPr lang="en-US" sz="3170">
                <a:solidFill>
                  <a:srgbClr val="FFFFFF"/>
                </a:solidFill>
                <a:latin typeface="Lilita One"/>
              </a:rPr>
              <a:t>By the end of this activity, you will be able to measure fossils to the nearest quarter inch, create a line plot to display the measurements and use subtraction and a number line to find the difference between the largest and smallest fossils.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472432" y="2883090"/>
            <a:ext cx="7805663" cy="6238854"/>
          </a:xfrm>
          <a:custGeom>
            <a:avLst/>
            <a:gdLst/>
            <a:ahLst/>
            <a:cxnLst/>
            <a:rect r="r" b="b" t="t" l="l"/>
            <a:pathLst>
              <a:path h="6238854" w="7805663">
                <a:moveTo>
                  <a:pt x="0" y="0"/>
                </a:moveTo>
                <a:lnTo>
                  <a:pt x="7805662" y="0"/>
                </a:lnTo>
                <a:lnTo>
                  <a:pt x="7805662" y="6238854"/>
                </a:lnTo>
                <a:lnTo>
                  <a:pt x="0" y="6238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99" t="-8334" r="0" b="-8334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531747" y="3305761"/>
            <a:ext cx="7687031" cy="5340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Why is it important that we organize our measurement data from smallest to largest on our line plot?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How could using different units of measurement impact our interpretation of data on the line plot?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How might scientists use line plots and measurements to study and compare fossil specimens in the real-world?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071"/>
              </a:lnSpc>
            </a:pPr>
            <a:r>
              <a:rPr lang="en-US" sz="2603">
                <a:solidFill>
                  <a:srgbClr val="FFFFFF"/>
                </a:solidFill>
                <a:latin typeface="Lilita One"/>
              </a:rPr>
              <a:t>How can we apply our understanding of fractions to solve problems related to the data presented on the line plot? </a:t>
            </a:r>
          </a:p>
          <a:p>
            <a:pPr algn="ctr">
              <a:lnSpc>
                <a:spcPts val="3071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6017"/>
            <a:ext cx="10840370" cy="10303017"/>
            <a:chOff x="0" y="0"/>
            <a:chExt cx="2855077" cy="27135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5077" cy="2713552"/>
            </a:xfrm>
            <a:custGeom>
              <a:avLst/>
              <a:gdLst/>
              <a:ahLst/>
              <a:cxnLst/>
              <a:rect r="r" b="b" t="t" l="l"/>
              <a:pathLst>
                <a:path h="2713552" w="2855077">
                  <a:moveTo>
                    <a:pt x="0" y="0"/>
                  </a:moveTo>
                  <a:lnTo>
                    <a:pt x="2855077" y="0"/>
                  </a:lnTo>
                  <a:lnTo>
                    <a:pt x="2855077" y="2713552"/>
                  </a:lnTo>
                  <a:lnTo>
                    <a:pt x="0" y="2713552"/>
                  </a:lnTo>
                  <a:close/>
                </a:path>
              </a:pathLst>
            </a:custGeom>
            <a:solidFill>
              <a:srgbClr val="FFDE59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47625"/>
              <a:ext cx="2855077" cy="2665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0729596" cy="10287000"/>
          </a:xfrm>
          <a:custGeom>
            <a:avLst/>
            <a:gdLst/>
            <a:ahLst/>
            <a:cxnLst/>
            <a:rect r="r" b="b" t="t" l="l"/>
            <a:pathLst>
              <a:path h="10287000" w="10729596">
                <a:moveTo>
                  <a:pt x="0" y="0"/>
                </a:moveTo>
                <a:lnTo>
                  <a:pt x="10729596" y="0"/>
                </a:lnTo>
                <a:lnTo>
                  <a:pt x="107295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42957" y="6746719"/>
            <a:ext cx="4457731" cy="3254143"/>
          </a:xfrm>
          <a:custGeom>
            <a:avLst/>
            <a:gdLst/>
            <a:ahLst/>
            <a:cxnLst/>
            <a:rect r="r" b="b" t="t" l="l"/>
            <a:pathLst>
              <a:path h="3254143" w="4457731">
                <a:moveTo>
                  <a:pt x="0" y="0"/>
                </a:moveTo>
                <a:lnTo>
                  <a:pt x="4457731" y="0"/>
                </a:lnTo>
                <a:lnTo>
                  <a:pt x="4457731" y="3254143"/>
                </a:lnTo>
                <a:lnTo>
                  <a:pt x="0" y="32541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1856839" y="223627"/>
            <a:ext cx="5243849" cy="3150679"/>
          </a:xfrm>
          <a:custGeom>
            <a:avLst/>
            <a:gdLst/>
            <a:ahLst/>
            <a:cxnLst/>
            <a:rect r="r" b="b" t="t" l="l"/>
            <a:pathLst>
              <a:path h="3150679" w="5243849">
                <a:moveTo>
                  <a:pt x="0" y="0"/>
                </a:moveTo>
                <a:lnTo>
                  <a:pt x="5243849" y="0"/>
                </a:lnTo>
                <a:lnTo>
                  <a:pt x="5243849" y="3150680"/>
                </a:lnTo>
                <a:lnTo>
                  <a:pt x="0" y="31506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060685" y="4053657"/>
            <a:ext cx="7074491" cy="2020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7"/>
              </a:lnSpc>
            </a:pPr>
            <a:r>
              <a:rPr lang="en-US" sz="2603">
                <a:solidFill>
                  <a:srgbClr val="000000"/>
                </a:solidFill>
                <a:latin typeface="Gagalin"/>
              </a:rPr>
              <a:t>Has there ever been a time when </a:t>
            </a:r>
          </a:p>
          <a:p>
            <a:pPr algn="ctr">
              <a:lnSpc>
                <a:spcPts val="4087"/>
              </a:lnSpc>
            </a:pPr>
            <a:r>
              <a:rPr lang="en-US" sz="2603">
                <a:solidFill>
                  <a:srgbClr val="000000"/>
                </a:solidFill>
                <a:latin typeface="Gagalin"/>
              </a:rPr>
              <a:t>you needed to measure something?</a:t>
            </a:r>
          </a:p>
          <a:p>
            <a:pPr algn="ctr">
              <a:lnSpc>
                <a:spcPts val="4087"/>
              </a:lnSpc>
            </a:pPr>
          </a:p>
          <a:p>
            <a:pPr algn="ctr">
              <a:lnSpc>
                <a:spcPts val="4087"/>
              </a:lnSpc>
            </a:pPr>
            <a:r>
              <a:rPr lang="en-US" sz="2603">
                <a:solidFill>
                  <a:srgbClr val="000000"/>
                </a:solidFill>
                <a:latin typeface="Gagalin"/>
              </a:rPr>
              <a:t>Can anyone share a story with us?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922742" cy="10287000"/>
          </a:xfrm>
          <a:custGeom>
            <a:avLst/>
            <a:gdLst/>
            <a:ahLst/>
            <a:cxnLst/>
            <a:rect r="r" b="b" t="t" l="l"/>
            <a:pathLst>
              <a:path h="10287000" w="8922742">
                <a:moveTo>
                  <a:pt x="0" y="0"/>
                </a:moveTo>
                <a:lnTo>
                  <a:pt x="8922742" y="0"/>
                </a:lnTo>
                <a:lnTo>
                  <a:pt x="89227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44" t="0" r="-7644" b="0"/>
            </a:stretch>
          </a:blipFill>
          <a:ln w="13335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9825469" y="1173162"/>
            <a:ext cx="7315200" cy="557784"/>
          </a:xfrm>
          <a:custGeom>
            <a:avLst/>
            <a:gdLst/>
            <a:ahLst/>
            <a:cxnLst/>
            <a:rect r="r" b="b" t="t" l="l"/>
            <a:pathLst>
              <a:path h="557784" w="7315200">
                <a:moveTo>
                  <a:pt x="0" y="0"/>
                </a:moveTo>
                <a:lnTo>
                  <a:pt x="7315200" y="0"/>
                </a:lnTo>
                <a:lnTo>
                  <a:pt x="7315200" y="557784"/>
                </a:lnTo>
                <a:lnTo>
                  <a:pt x="0" y="5577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9144000" y="1858335"/>
          <a:ext cx="8962212" cy="8172450"/>
        </p:xfrm>
        <a:graphic>
          <a:graphicData uri="http://schemas.openxmlformats.org/drawingml/2006/table">
            <a:tbl>
              <a:tblPr/>
              <a:tblGrid>
                <a:gridCol w="2416689"/>
                <a:gridCol w="4342993"/>
                <a:gridCol w="2202530"/>
              </a:tblGrid>
              <a:tr h="13875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Gagalin Bold"/>
                        </a:rPr>
                        <a:t>Term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4D0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Gagalin Bold"/>
                        </a:rPr>
                        <a:t>Definition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4D0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Gagalin Bold"/>
                        </a:rPr>
                        <a:t>Example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4D03"/>
                    </a:solidFill>
                  </a:tcPr>
                </a:tc>
              </a:tr>
              <a:tr h="194263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Gagalin"/>
                        </a:rPr>
                        <a:t>Fossil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03"/>
                        </a:lnSpc>
                        <a:defRPr/>
                      </a:pPr>
                      <a:r>
                        <a:rPr lang="en-US" sz="2287">
                          <a:solidFill>
                            <a:srgbClr val="000000"/>
                          </a:solidFill>
                          <a:latin typeface="Lilita One"/>
                        </a:rPr>
                        <a:t>A trace or remnant of an organism from a past geologic 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5"/>
                        </a:lnSpc>
                        <a:defRPr/>
                      </a:pPr>
                      <a:r>
                        <a:rPr lang="en-US" sz="2190">
                          <a:solidFill>
                            <a:srgbClr val="000000"/>
                          </a:solidFill>
                          <a:latin typeface="Lilita One"/>
                        </a:rPr>
                        <a:t>Shells, footprints, bones, and imprints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11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23"/>
                        </a:lnSpc>
                        <a:defRPr/>
                      </a:pPr>
                      <a:r>
                        <a:rPr lang="en-US" sz="2587">
                          <a:solidFill>
                            <a:srgbClr val="000000"/>
                          </a:solidFill>
                          <a:latin typeface="Gagalin"/>
                        </a:rPr>
                        <a:t>Measurement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03"/>
                        </a:lnSpc>
                        <a:defRPr/>
                      </a:pPr>
                      <a:r>
                        <a:rPr lang="en-US" sz="2287">
                          <a:solidFill>
                            <a:srgbClr val="000000"/>
                          </a:solidFill>
                          <a:latin typeface="Lilita One"/>
                        </a:rPr>
                        <a:t>The process of determining or quantifying the size, length, or amount of something using standard units of measurement.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3"/>
                        </a:lnSpc>
                        <a:defRPr/>
                      </a:pPr>
                      <a:r>
                        <a:rPr lang="en-US" sz="2187">
                          <a:solidFill>
                            <a:srgbClr val="000000"/>
                          </a:solidFill>
                          <a:latin typeface="Lilita One"/>
                        </a:rPr>
                        <a:t>Inches, centimeters, millimeters, tbsps, meters, etc.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11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03"/>
                        </a:lnSpc>
                        <a:defRPr/>
                      </a:pPr>
                      <a:r>
                        <a:rPr lang="en-US" sz="2787">
                          <a:solidFill>
                            <a:srgbClr val="000000"/>
                          </a:solidFill>
                          <a:latin typeface="Gagalin"/>
                        </a:rPr>
                        <a:t>Quarter Inch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03"/>
                        </a:lnSpc>
                        <a:defRPr/>
                      </a:pPr>
                      <a:r>
                        <a:rPr lang="en-US" sz="2287">
                          <a:solidFill>
                            <a:srgbClr val="000000"/>
                          </a:solidFill>
                          <a:latin typeface="Lilita One"/>
                        </a:rPr>
                        <a:t>A unit of measurement equal to one-fourth of an inch. Often represented as 1/4" or 0.25 inches.</a:t>
                      </a:r>
                      <a:endParaRPr lang="en-US" sz="1100"/>
                    </a:p>
                    <a:p>
                      <a:pPr algn="ctr">
                        <a:lnSpc>
                          <a:spcPts val="3203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3"/>
                        </a:lnSpc>
                        <a:defRPr/>
                      </a:pPr>
                      <a:r>
                        <a:rPr lang="en-US" sz="2187">
                          <a:solidFill>
                            <a:srgbClr val="000000"/>
                          </a:solidFill>
                          <a:latin typeface="Lilita One"/>
                        </a:rPr>
                        <a:t>Four quarter inches equal 1 inch, just like four quarters equal 1 dollar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9825469" y="-102421"/>
            <a:ext cx="7315200" cy="1294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2"/>
              </a:lnSpc>
              <a:spcBef>
                <a:spcPct val="0"/>
              </a:spcBef>
            </a:pPr>
            <a:r>
              <a:rPr lang="en-US" sz="7530">
                <a:solidFill>
                  <a:srgbClr val="000000"/>
                </a:solidFill>
                <a:latin typeface="Gagalin"/>
              </a:rPr>
              <a:t>Vocabulary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29199" y="216124"/>
            <a:ext cx="9421514" cy="1413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0"/>
              </a:lnSpc>
            </a:pPr>
            <a:r>
              <a:rPr lang="en-US" sz="5650">
                <a:solidFill>
                  <a:srgbClr val="000000"/>
                </a:solidFill>
                <a:latin typeface="Gagalin"/>
              </a:rPr>
              <a:t>WhY Measurements </a:t>
            </a:r>
          </a:p>
          <a:p>
            <a:pPr algn="ctr">
              <a:lnSpc>
                <a:spcPts val="5480"/>
              </a:lnSpc>
            </a:pPr>
            <a:r>
              <a:rPr lang="en-US" sz="5650">
                <a:solidFill>
                  <a:srgbClr val="000000"/>
                </a:solidFill>
                <a:latin typeface="Gagalin"/>
              </a:rPr>
              <a:t>Are Important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4295251" y="6173595"/>
            <a:ext cx="9689411" cy="4021105"/>
          </a:xfrm>
          <a:custGeom>
            <a:avLst/>
            <a:gdLst/>
            <a:ahLst/>
            <a:cxnLst/>
            <a:rect r="r" b="b" t="t" l="l"/>
            <a:pathLst>
              <a:path h="4021105" w="9689411">
                <a:moveTo>
                  <a:pt x="0" y="0"/>
                </a:moveTo>
                <a:lnTo>
                  <a:pt x="9689411" y="0"/>
                </a:lnTo>
                <a:lnTo>
                  <a:pt x="9689411" y="4021106"/>
                </a:lnTo>
                <a:lnTo>
                  <a:pt x="0" y="40211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95251" y="2151963"/>
            <a:ext cx="9668218" cy="4012311"/>
          </a:xfrm>
          <a:custGeom>
            <a:avLst/>
            <a:gdLst/>
            <a:ahLst/>
            <a:cxnLst/>
            <a:rect r="r" b="b" t="t" l="l"/>
            <a:pathLst>
              <a:path h="4012311" w="9668218">
                <a:moveTo>
                  <a:pt x="0" y="0"/>
                </a:moveTo>
                <a:lnTo>
                  <a:pt x="9668218" y="0"/>
                </a:lnTo>
                <a:lnTo>
                  <a:pt x="9668218" y="4012310"/>
                </a:lnTo>
                <a:lnTo>
                  <a:pt x="0" y="4012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293022">
            <a:off x="4784296" y="3189423"/>
            <a:ext cx="1955341" cy="1829313"/>
          </a:xfrm>
          <a:custGeom>
            <a:avLst/>
            <a:gdLst/>
            <a:ahLst/>
            <a:cxnLst/>
            <a:rect r="r" b="b" t="t" l="l"/>
            <a:pathLst>
              <a:path h="1829313" w="1955341">
                <a:moveTo>
                  <a:pt x="0" y="0"/>
                </a:moveTo>
                <a:lnTo>
                  <a:pt x="1955341" y="0"/>
                </a:lnTo>
                <a:lnTo>
                  <a:pt x="1955341" y="1829313"/>
                </a:lnTo>
                <a:lnTo>
                  <a:pt x="0" y="18293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94551" y="3109511"/>
            <a:ext cx="1783233" cy="2146192"/>
          </a:xfrm>
          <a:custGeom>
            <a:avLst/>
            <a:gdLst/>
            <a:ahLst/>
            <a:cxnLst/>
            <a:rect r="r" b="b" t="t" l="l"/>
            <a:pathLst>
              <a:path h="2146192" w="1783233">
                <a:moveTo>
                  <a:pt x="0" y="0"/>
                </a:moveTo>
                <a:lnTo>
                  <a:pt x="1783233" y="0"/>
                </a:lnTo>
                <a:lnTo>
                  <a:pt x="1783233" y="2146192"/>
                </a:lnTo>
                <a:lnTo>
                  <a:pt x="0" y="21461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9189528" y="4115162"/>
            <a:ext cx="1890868" cy="314357"/>
          </a:xfrm>
          <a:custGeom>
            <a:avLst/>
            <a:gdLst/>
            <a:ahLst/>
            <a:cxnLst/>
            <a:rect r="r" b="b" t="t" l="l"/>
            <a:pathLst>
              <a:path h="314357" w="1890868">
                <a:moveTo>
                  <a:pt x="0" y="0"/>
                </a:moveTo>
                <a:lnTo>
                  <a:pt x="1890869" y="0"/>
                </a:lnTo>
                <a:lnTo>
                  <a:pt x="1890869" y="314357"/>
                </a:lnTo>
                <a:lnTo>
                  <a:pt x="0" y="3143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476747">
            <a:off x="12059045" y="2957825"/>
            <a:ext cx="1144275" cy="2377715"/>
          </a:xfrm>
          <a:custGeom>
            <a:avLst/>
            <a:gdLst/>
            <a:ahLst/>
            <a:cxnLst/>
            <a:rect r="r" b="b" t="t" l="l"/>
            <a:pathLst>
              <a:path h="2377715" w="1144275">
                <a:moveTo>
                  <a:pt x="0" y="0"/>
                </a:moveTo>
                <a:lnTo>
                  <a:pt x="1144276" y="0"/>
                </a:lnTo>
                <a:lnTo>
                  <a:pt x="1144276" y="2377715"/>
                </a:lnTo>
                <a:lnTo>
                  <a:pt x="0" y="23777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76747">
            <a:off x="12125283" y="3855745"/>
            <a:ext cx="391952" cy="495357"/>
          </a:xfrm>
          <a:custGeom>
            <a:avLst/>
            <a:gdLst/>
            <a:ahLst/>
            <a:cxnLst/>
            <a:rect r="r" b="b" t="t" l="l"/>
            <a:pathLst>
              <a:path h="495357" w="391952">
                <a:moveTo>
                  <a:pt x="0" y="0"/>
                </a:moveTo>
                <a:lnTo>
                  <a:pt x="391951" y="0"/>
                </a:lnTo>
                <a:lnTo>
                  <a:pt x="391951" y="495358"/>
                </a:lnTo>
                <a:lnTo>
                  <a:pt x="0" y="4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131930">
            <a:off x="12572145" y="3818820"/>
            <a:ext cx="321102" cy="183904"/>
          </a:xfrm>
          <a:custGeom>
            <a:avLst/>
            <a:gdLst/>
            <a:ahLst/>
            <a:cxnLst/>
            <a:rect r="r" b="b" t="t" l="l"/>
            <a:pathLst>
              <a:path h="183904" w="321102">
                <a:moveTo>
                  <a:pt x="0" y="0"/>
                </a:moveTo>
                <a:lnTo>
                  <a:pt x="321102" y="0"/>
                </a:lnTo>
                <a:lnTo>
                  <a:pt x="321102" y="183903"/>
                </a:lnTo>
                <a:lnTo>
                  <a:pt x="0" y="1839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76747">
            <a:off x="12503880" y="4087217"/>
            <a:ext cx="339500" cy="274571"/>
          </a:xfrm>
          <a:custGeom>
            <a:avLst/>
            <a:gdLst/>
            <a:ahLst/>
            <a:cxnLst/>
            <a:rect r="r" b="b" t="t" l="l"/>
            <a:pathLst>
              <a:path h="274571" w="339500">
                <a:moveTo>
                  <a:pt x="0" y="0"/>
                </a:moveTo>
                <a:lnTo>
                  <a:pt x="339500" y="0"/>
                </a:lnTo>
                <a:lnTo>
                  <a:pt x="339500" y="274571"/>
                </a:lnTo>
                <a:lnTo>
                  <a:pt x="0" y="27457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533295">
            <a:off x="12267271" y="4382948"/>
            <a:ext cx="374819" cy="364511"/>
          </a:xfrm>
          <a:custGeom>
            <a:avLst/>
            <a:gdLst/>
            <a:ahLst/>
            <a:cxnLst/>
            <a:rect r="r" b="b" t="t" l="l"/>
            <a:pathLst>
              <a:path h="364511" w="374819">
                <a:moveTo>
                  <a:pt x="0" y="0"/>
                </a:moveTo>
                <a:lnTo>
                  <a:pt x="374819" y="0"/>
                </a:lnTo>
                <a:lnTo>
                  <a:pt x="374819" y="364511"/>
                </a:lnTo>
                <a:lnTo>
                  <a:pt x="0" y="3645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6467" y="7286405"/>
            <a:ext cx="1790998" cy="1795487"/>
          </a:xfrm>
          <a:custGeom>
            <a:avLst/>
            <a:gdLst/>
            <a:ahLst/>
            <a:cxnLst/>
            <a:rect r="r" b="b" t="t" l="l"/>
            <a:pathLst>
              <a:path h="1795487" w="1790998">
                <a:moveTo>
                  <a:pt x="0" y="0"/>
                </a:moveTo>
                <a:lnTo>
                  <a:pt x="1790998" y="0"/>
                </a:lnTo>
                <a:lnTo>
                  <a:pt x="1790998" y="1795486"/>
                </a:lnTo>
                <a:lnTo>
                  <a:pt x="0" y="179548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249510" y="7244213"/>
            <a:ext cx="1940510" cy="1879869"/>
          </a:xfrm>
          <a:custGeom>
            <a:avLst/>
            <a:gdLst/>
            <a:ahLst/>
            <a:cxnLst/>
            <a:rect r="r" b="b" t="t" l="l"/>
            <a:pathLst>
              <a:path h="1879869" w="1940510">
                <a:moveTo>
                  <a:pt x="0" y="0"/>
                </a:moveTo>
                <a:lnTo>
                  <a:pt x="1940511" y="0"/>
                </a:lnTo>
                <a:lnTo>
                  <a:pt x="1940511" y="1879870"/>
                </a:lnTo>
                <a:lnTo>
                  <a:pt x="0" y="187987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70888" y="7104116"/>
            <a:ext cx="1920590" cy="1906186"/>
          </a:xfrm>
          <a:custGeom>
            <a:avLst/>
            <a:gdLst/>
            <a:ahLst/>
            <a:cxnLst/>
            <a:rect r="r" b="b" t="t" l="l"/>
            <a:pathLst>
              <a:path h="1906186" w="1920590">
                <a:moveTo>
                  <a:pt x="0" y="0"/>
                </a:moveTo>
                <a:lnTo>
                  <a:pt x="1920590" y="0"/>
                </a:lnTo>
                <a:lnTo>
                  <a:pt x="1920590" y="1906186"/>
                </a:lnTo>
                <a:lnTo>
                  <a:pt x="0" y="190618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1917607" y="666771"/>
            <a:ext cx="1444564" cy="757794"/>
          </a:xfrm>
          <a:custGeom>
            <a:avLst/>
            <a:gdLst/>
            <a:ahLst/>
            <a:cxnLst/>
            <a:rect r="r" b="b" t="t" l="l"/>
            <a:pathLst>
              <a:path h="757794" w="1444564">
                <a:moveTo>
                  <a:pt x="1444564" y="0"/>
                </a:moveTo>
                <a:lnTo>
                  <a:pt x="0" y="0"/>
                </a:lnTo>
                <a:lnTo>
                  <a:pt x="0" y="757794"/>
                </a:lnTo>
                <a:lnTo>
                  <a:pt x="1444564" y="757794"/>
                </a:lnTo>
                <a:lnTo>
                  <a:pt x="1444564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866467" y="666771"/>
            <a:ext cx="1444564" cy="757794"/>
          </a:xfrm>
          <a:custGeom>
            <a:avLst/>
            <a:gdLst/>
            <a:ahLst/>
            <a:cxnLst/>
            <a:rect r="r" b="b" t="t" l="l"/>
            <a:pathLst>
              <a:path h="757794" w="1444564">
                <a:moveTo>
                  <a:pt x="0" y="0"/>
                </a:moveTo>
                <a:lnTo>
                  <a:pt x="1444564" y="0"/>
                </a:lnTo>
                <a:lnTo>
                  <a:pt x="1444564" y="757794"/>
                </a:lnTo>
                <a:lnTo>
                  <a:pt x="0" y="75779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0" y="0"/>
            <a:ext cx="3865676" cy="10287000"/>
            <a:chOff x="0" y="0"/>
            <a:chExt cx="1018120" cy="270933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18121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18121">
                  <a:moveTo>
                    <a:pt x="0" y="0"/>
                  </a:moveTo>
                  <a:lnTo>
                    <a:pt x="1018121" y="0"/>
                  </a:lnTo>
                  <a:lnTo>
                    <a:pt x="10181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47625"/>
              <a:ext cx="1018120" cy="2661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4424373" y="0"/>
            <a:ext cx="3865676" cy="10287000"/>
            <a:chOff x="0" y="0"/>
            <a:chExt cx="1018120" cy="270933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18121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18121">
                  <a:moveTo>
                    <a:pt x="0" y="0"/>
                  </a:moveTo>
                  <a:lnTo>
                    <a:pt x="1018121" y="0"/>
                  </a:lnTo>
                  <a:lnTo>
                    <a:pt x="10181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47625"/>
              <a:ext cx="1018120" cy="2661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true" flipV="false" rot="0">
            <a:off x="516216" y="356518"/>
            <a:ext cx="2646415" cy="2545370"/>
          </a:xfrm>
          <a:custGeom>
            <a:avLst/>
            <a:gdLst/>
            <a:ahLst/>
            <a:cxnLst/>
            <a:rect r="r" b="b" t="t" l="l"/>
            <a:pathLst>
              <a:path h="2545370" w="2646415">
                <a:moveTo>
                  <a:pt x="2646415" y="0"/>
                </a:moveTo>
                <a:lnTo>
                  <a:pt x="0" y="0"/>
                </a:lnTo>
                <a:lnTo>
                  <a:pt x="0" y="2545370"/>
                </a:lnTo>
                <a:lnTo>
                  <a:pt x="2646415" y="2545370"/>
                </a:lnTo>
                <a:lnTo>
                  <a:pt x="2646415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-908365">
            <a:off x="587404" y="7504461"/>
            <a:ext cx="2635679" cy="1861448"/>
          </a:xfrm>
          <a:custGeom>
            <a:avLst/>
            <a:gdLst/>
            <a:ahLst/>
            <a:cxnLst/>
            <a:rect r="r" b="b" t="t" l="l"/>
            <a:pathLst>
              <a:path h="1861448" w="2635679">
                <a:moveTo>
                  <a:pt x="2635679" y="0"/>
                </a:moveTo>
                <a:lnTo>
                  <a:pt x="0" y="0"/>
                </a:lnTo>
                <a:lnTo>
                  <a:pt x="0" y="1861448"/>
                </a:lnTo>
                <a:lnTo>
                  <a:pt x="2635679" y="1861448"/>
                </a:lnTo>
                <a:lnTo>
                  <a:pt x="2635679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096944" y="356518"/>
            <a:ext cx="2571925" cy="2281999"/>
          </a:xfrm>
          <a:custGeom>
            <a:avLst/>
            <a:gdLst/>
            <a:ahLst/>
            <a:cxnLst/>
            <a:rect r="r" b="b" t="t" l="l"/>
            <a:pathLst>
              <a:path h="2281999" w="2571925">
                <a:moveTo>
                  <a:pt x="0" y="0"/>
                </a:moveTo>
                <a:lnTo>
                  <a:pt x="2571926" y="0"/>
                </a:lnTo>
                <a:lnTo>
                  <a:pt x="2571926" y="2281999"/>
                </a:lnTo>
                <a:lnTo>
                  <a:pt x="0" y="228199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4967799" y="7850879"/>
            <a:ext cx="2701071" cy="1826906"/>
          </a:xfrm>
          <a:custGeom>
            <a:avLst/>
            <a:gdLst/>
            <a:ahLst/>
            <a:cxnLst/>
            <a:rect r="r" b="b" t="t" l="l"/>
            <a:pathLst>
              <a:path h="1826906" w="2701071">
                <a:moveTo>
                  <a:pt x="0" y="0"/>
                </a:moveTo>
                <a:lnTo>
                  <a:pt x="2701071" y="0"/>
                </a:lnTo>
                <a:lnTo>
                  <a:pt x="2701071" y="1826906"/>
                </a:lnTo>
                <a:lnTo>
                  <a:pt x="0" y="1826906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00746" y="4104079"/>
            <a:ext cx="2068276" cy="1920911"/>
          </a:xfrm>
          <a:custGeom>
            <a:avLst/>
            <a:gdLst/>
            <a:ahLst/>
            <a:cxnLst/>
            <a:rect r="r" b="b" t="t" l="l"/>
            <a:pathLst>
              <a:path h="1920911" w="2068276">
                <a:moveTo>
                  <a:pt x="0" y="0"/>
                </a:moveTo>
                <a:lnTo>
                  <a:pt x="2068276" y="0"/>
                </a:lnTo>
                <a:lnTo>
                  <a:pt x="2068276" y="1920912"/>
                </a:lnTo>
                <a:lnTo>
                  <a:pt x="0" y="192091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303793" y="4033023"/>
            <a:ext cx="2158228" cy="2131251"/>
          </a:xfrm>
          <a:custGeom>
            <a:avLst/>
            <a:gdLst/>
            <a:ahLst/>
            <a:cxnLst/>
            <a:rect r="r" b="b" t="t" l="l"/>
            <a:pathLst>
              <a:path h="2131251" w="2158228">
                <a:moveTo>
                  <a:pt x="0" y="0"/>
                </a:moveTo>
                <a:lnTo>
                  <a:pt x="2158228" y="0"/>
                </a:lnTo>
                <a:lnTo>
                  <a:pt x="2158228" y="2131250"/>
                </a:lnTo>
                <a:lnTo>
                  <a:pt x="0" y="2131250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227544">
            <a:off x="4139166" y="5457344"/>
            <a:ext cx="3086068" cy="356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5"/>
              </a:lnSpc>
            </a:pPr>
            <a:r>
              <a:rPr lang="en-US" sz="2075">
                <a:solidFill>
                  <a:srgbClr val="FFFFFF"/>
                </a:solidFill>
                <a:latin typeface="Gagalin"/>
              </a:rPr>
              <a:t>Distance to a Quest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02975" y="5495941"/>
            <a:ext cx="3033582" cy="67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603">
                <a:solidFill>
                  <a:srgbClr val="FFFFFF"/>
                </a:solidFill>
                <a:latin typeface="Gagalin"/>
              </a:rPr>
              <a:t>Height of a </a:t>
            </a:r>
          </a:p>
          <a:p>
            <a:pPr algn="ctr">
              <a:lnSpc>
                <a:spcPts val="2655"/>
              </a:lnSpc>
            </a:pPr>
            <a:r>
              <a:rPr lang="en-US" sz="2603">
                <a:solidFill>
                  <a:srgbClr val="FFFFFF"/>
                </a:solidFill>
                <a:latin typeface="Gagalin"/>
              </a:rPr>
              <a:t>Pokemon</a:t>
            </a:r>
          </a:p>
        </p:txBody>
      </p:sp>
      <p:sp>
        <p:nvSpPr>
          <p:cNvPr name="TextBox 32" id="32"/>
          <p:cNvSpPr txBox="true"/>
          <p:nvPr/>
        </p:nvSpPr>
        <p:spPr>
          <a:xfrm rot="268503">
            <a:off x="4023204" y="9320819"/>
            <a:ext cx="3319639" cy="666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3"/>
              </a:lnSpc>
            </a:pPr>
            <a:r>
              <a:rPr lang="en-US" sz="1887">
                <a:solidFill>
                  <a:srgbClr val="FFFFFF"/>
                </a:solidFill>
                <a:latin typeface="Gagalin"/>
              </a:rPr>
              <a:t>Construction of </a:t>
            </a:r>
          </a:p>
          <a:p>
            <a:pPr algn="ctr">
              <a:lnSpc>
                <a:spcPts val="2643"/>
              </a:lnSpc>
            </a:pPr>
            <a:r>
              <a:rPr lang="en-US" sz="1887">
                <a:solidFill>
                  <a:srgbClr val="FFFFFF"/>
                </a:solidFill>
                <a:latin typeface="Gagalin"/>
              </a:rPr>
              <a:t>Buildings &amp; Structures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497049" y="9534398"/>
            <a:ext cx="3445434" cy="497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7"/>
              </a:lnSpc>
            </a:pPr>
            <a:r>
              <a:rPr lang="en-US" sz="2912">
                <a:solidFill>
                  <a:srgbClr val="FFFFFF"/>
                </a:solidFill>
                <a:latin typeface="Gagalin"/>
              </a:rPr>
              <a:t>Navigation</a:t>
            </a:r>
          </a:p>
        </p:txBody>
      </p:sp>
      <p:sp>
        <p:nvSpPr>
          <p:cNvPr name="TextBox 34" id="34"/>
          <p:cNvSpPr txBox="true"/>
          <p:nvPr/>
        </p:nvSpPr>
        <p:spPr>
          <a:xfrm rot="-236247">
            <a:off x="11406292" y="5457164"/>
            <a:ext cx="2583219" cy="497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7"/>
              </a:lnSpc>
            </a:pPr>
            <a:r>
              <a:rPr lang="en-US" sz="1855">
                <a:solidFill>
                  <a:srgbClr val="FFFFFF"/>
                </a:solidFill>
                <a:latin typeface="Gagalin"/>
              </a:rPr>
              <a:t>How many stickers can </a:t>
            </a:r>
          </a:p>
          <a:p>
            <a:pPr algn="ctr">
              <a:lnSpc>
                <a:spcPts val="1947"/>
              </a:lnSpc>
            </a:pPr>
            <a:r>
              <a:rPr lang="en-US" sz="1855">
                <a:solidFill>
                  <a:srgbClr val="FFFFFF"/>
                </a:solidFill>
                <a:latin typeface="Gagalin"/>
              </a:rPr>
              <a:t>fit on our cups?</a:t>
            </a:r>
          </a:p>
        </p:txBody>
      </p:sp>
      <p:sp>
        <p:nvSpPr>
          <p:cNvPr name="TextBox 35" id="35"/>
          <p:cNvSpPr txBox="true"/>
          <p:nvPr/>
        </p:nvSpPr>
        <p:spPr>
          <a:xfrm rot="-301636">
            <a:off x="11075013" y="9320791"/>
            <a:ext cx="3179195" cy="707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4"/>
              </a:lnSpc>
            </a:pPr>
            <a:r>
              <a:rPr lang="en-US" sz="2396">
                <a:solidFill>
                  <a:srgbClr val="FFFFFF"/>
                </a:solidFill>
                <a:latin typeface="Gagalin"/>
              </a:rPr>
              <a:t>Cooking &amp; Food</a:t>
            </a:r>
          </a:p>
          <a:p>
            <a:pPr algn="ctr">
              <a:lnSpc>
                <a:spcPts val="1461"/>
              </a:lnSpc>
            </a:pPr>
            <a:r>
              <a:rPr lang="en-US" sz="2396">
                <a:solidFill>
                  <a:srgbClr val="FFFFFF"/>
                </a:solidFill>
                <a:latin typeface="Gagalin"/>
              </a:rPr>
              <a:t>Production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8757" y="9381618"/>
            <a:ext cx="22254335" cy="1009959"/>
            <a:chOff x="0" y="0"/>
            <a:chExt cx="29672446" cy="13466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962046" y="111664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918846" y="200564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576209"/>
            <a:ext cx="24055638" cy="8910888"/>
            <a:chOff x="0" y="0"/>
            <a:chExt cx="32074185" cy="118811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881185" cy="11881185"/>
            </a:xfrm>
            <a:custGeom>
              <a:avLst/>
              <a:gdLst/>
              <a:ahLst/>
              <a:cxnLst/>
              <a:rect r="r" b="b" t="t" l="l"/>
              <a:pathLst>
                <a:path h="11881185" w="11881185">
                  <a:moveTo>
                    <a:pt x="0" y="0"/>
                  </a:moveTo>
                  <a:lnTo>
                    <a:pt x="11881185" y="0"/>
                  </a:lnTo>
                  <a:lnTo>
                    <a:pt x="11881185" y="11881185"/>
                  </a:lnTo>
                  <a:lnTo>
                    <a:pt x="0" y="118811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0115215" y="0"/>
              <a:ext cx="11881185" cy="11881185"/>
            </a:xfrm>
            <a:custGeom>
              <a:avLst/>
              <a:gdLst/>
              <a:ahLst/>
              <a:cxnLst/>
              <a:rect r="r" b="b" t="t" l="l"/>
              <a:pathLst>
                <a:path h="11881185" w="11881185">
                  <a:moveTo>
                    <a:pt x="0" y="0"/>
                  </a:moveTo>
                  <a:lnTo>
                    <a:pt x="11881185" y="0"/>
                  </a:lnTo>
                  <a:lnTo>
                    <a:pt x="11881185" y="11881185"/>
                  </a:lnTo>
                  <a:lnTo>
                    <a:pt x="0" y="118811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0193000" y="0"/>
              <a:ext cx="11881185" cy="11881185"/>
            </a:xfrm>
            <a:custGeom>
              <a:avLst/>
              <a:gdLst/>
              <a:ahLst/>
              <a:cxnLst/>
              <a:rect r="r" b="b" t="t" l="l"/>
              <a:pathLst>
                <a:path h="11881185" w="11881185">
                  <a:moveTo>
                    <a:pt x="0" y="0"/>
                  </a:moveTo>
                  <a:lnTo>
                    <a:pt x="11881185" y="0"/>
                  </a:lnTo>
                  <a:lnTo>
                    <a:pt x="11881185" y="11881185"/>
                  </a:lnTo>
                  <a:lnTo>
                    <a:pt x="0" y="118811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0" y="-159948"/>
            <a:ext cx="22254335" cy="1009959"/>
            <a:chOff x="0" y="0"/>
            <a:chExt cx="29672446" cy="134661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962046" y="111664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9918846" y="200564"/>
              <a:ext cx="9753600" cy="1146048"/>
            </a:xfrm>
            <a:custGeom>
              <a:avLst/>
              <a:gdLst/>
              <a:ahLst/>
              <a:cxnLst/>
              <a:rect r="r" b="b" t="t" l="l"/>
              <a:pathLst>
                <a:path h="114604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146048"/>
                  </a:lnTo>
                  <a:lnTo>
                    <a:pt x="0" y="11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110779" y="1427154"/>
            <a:ext cx="6441832" cy="902570"/>
            <a:chOff x="0" y="0"/>
            <a:chExt cx="8589109" cy="120342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17419" y="0"/>
              <a:ext cx="7354270" cy="1203426"/>
            </a:xfrm>
            <a:custGeom>
              <a:avLst/>
              <a:gdLst/>
              <a:ahLst/>
              <a:cxnLst/>
              <a:rect r="r" b="b" t="t" l="l"/>
              <a:pathLst>
                <a:path h="1203426" w="7354270">
                  <a:moveTo>
                    <a:pt x="0" y="0"/>
                  </a:moveTo>
                  <a:lnTo>
                    <a:pt x="7354271" y="0"/>
                  </a:lnTo>
                  <a:lnTo>
                    <a:pt x="7354271" y="1203426"/>
                  </a:lnTo>
                  <a:lnTo>
                    <a:pt x="0" y="1203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247255"/>
              <a:ext cx="8589109" cy="766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55"/>
                </a:lnSpc>
                <a:spcBef>
                  <a:spcPct val="0"/>
                </a:spcBef>
              </a:pPr>
              <a:r>
                <a:rPr lang="en-US" sz="4074">
                  <a:solidFill>
                    <a:srgbClr val="FFFFFF"/>
                  </a:solidFill>
                  <a:latin typeface="Gagalin"/>
                </a:rPr>
                <a:t>Line Plot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0951" y="3607190"/>
            <a:ext cx="4490649" cy="4222108"/>
            <a:chOff x="0" y="0"/>
            <a:chExt cx="5987533" cy="562947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987533" cy="5629477"/>
            </a:xfrm>
            <a:custGeom>
              <a:avLst/>
              <a:gdLst/>
              <a:ahLst/>
              <a:cxnLst/>
              <a:rect r="r" b="b" t="t" l="l"/>
              <a:pathLst>
                <a:path h="5629477" w="5987533">
                  <a:moveTo>
                    <a:pt x="0" y="0"/>
                  </a:moveTo>
                  <a:lnTo>
                    <a:pt x="5987533" y="0"/>
                  </a:lnTo>
                  <a:lnTo>
                    <a:pt x="5987533" y="5629477"/>
                  </a:lnTo>
                  <a:lnTo>
                    <a:pt x="0" y="5629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37283" t="0" r="-237283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357275" y="377939"/>
              <a:ext cx="5272983" cy="4921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55"/>
                </a:lnSpc>
                <a:spcBef>
                  <a:spcPct val="0"/>
                </a:spcBef>
              </a:pPr>
              <a:r>
                <a:rPr lang="en-US" sz="2603">
                  <a:solidFill>
                    <a:srgbClr val="FFFFFF"/>
                  </a:solidFill>
                  <a:latin typeface="Gagalin"/>
                </a:rPr>
                <a:t>A line plot is like a picture of numbers on a line. Each number represents something we measured or counted, and we put an x or a dot on the line to show where that number is. It helps us see how many times each number appears and how they're spread out.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869008" y="2906866"/>
            <a:ext cx="9191948" cy="7380134"/>
            <a:chOff x="0" y="0"/>
            <a:chExt cx="12255931" cy="9840178"/>
          </a:xfrm>
        </p:grpSpPr>
        <p:grpSp>
          <p:nvGrpSpPr>
            <p:cNvPr name="Group 21" id="21"/>
            <p:cNvGrpSpPr>
              <a:grpSpLocks noChangeAspect="true"/>
            </p:cNvGrpSpPr>
            <p:nvPr/>
          </p:nvGrpSpPr>
          <p:grpSpPr>
            <a:xfrm rot="0">
              <a:off x="0" y="0"/>
              <a:ext cx="12255931" cy="9840178"/>
              <a:chOff x="0" y="0"/>
              <a:chExt cx="7467600" cy="599567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7467600" cy="4513580"/>
              </a:xfrm>
              <a:custGeom>
                <a:avLst/>
                <a:gdLst/>
                <a:ahLst/>
                <a:cxnLst/>
                <a:rect r="r" b="b" t="t" l="l"/>
                <a:pathLst>
                  <a:path h="4513580" w="746760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4514850"/>
                <a:ext cx="7467600" cy="695960"/>
              </a:xfrm>
              <a:custGeom>
                <a:avLst/>
                <a:gdLst/>
                <a:ahLst/>
                <a:cxnLst/>
                <a:rect r="r" b="b" t="t" l="l"/>
                <a:pathLst>
                  <a:path h="695960" w="746760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name="Freeform 24" id="24"/>
              <p:cNvSpPr/>
              <p:nvPr/>
            </p:nvSpPr>
            <p:spPr>
              <a:xfrm flipH="false" flipV="false" rot="0">
                <a:off x="2429510" y="5210810"/>
                <a:ext cx="2606040" cy="791210"/>
              </a:xfrm>
              <a:custGeom>
                <a:avLst/>
                <a:gdLst/>
                <a:ahLst/>
                <a:cxnLst/>
                <a:rect r="r" b="b" t="t" l="l"/>
                <a:pathLst>
                  <a:path h="791210" w="2606040">
                    <a:moveTo>
                      <a:pt x="1258570" y="0"/>
                    </a:moveTo>
                    <a:lnTo>
                      <a:pt x="453390" y="0"/>
                    </a:lnTo>
                    <a:cubicBezTo>
                      <a:pt x="453390" y="0"/>
                      <a:pt x="429260" y="370840"/>
                      <a:pt x="403860" y="525780"/>
                    </a:cubicBezTo>
                    <a:cubicBezTo>
                      <a:pt x="359410" y="791210"/>
                      <a:pt x="87630" y="706120"/>
                      <a:pt x="10160" y="762000"/>
                    </a:cubicBezTo>
                    <a:cubicBezTo>
                      <a:pt x="0" y="769620"/>
                      <a:pt x="5080" y="786130"/>
                      <a:pt x="17780" y="786130"/>
                    </a:cubicBezTo>
                    <a:lnTo>
                      <a:pt x="2588260" y="786130"/>
                    </a:lnTo>
                    <a:cubicBezTo>
                      <a:pt x="2600960" y="786130"/>
                      <a:pt x="2606040" y="769620"/>
                      <a:pt x="2595880" y="762000"/>
                    </a:cubicBezTo>
                    <a:cubicBezTo>
                      <a:pt x="2518410" y="706120"/>
                      <a:pt x="2246630" y="791210"/>
                      <a:pt x="2202180" y="525780"/>
                    </a:cubicBezTo>
                    <a:cubicBezTo>
                      <a:pt x="2176780" y="370840"/>
                      <a:pt x="2152650" y="0"/>
                      <a:pt x="2152650" y="0"/>
                    </a:cubicBezTo>
                    <a:lnTo>
                      <a:pt x="1258570" y="0"/>
                    </a:lnTo>
                    <a:close/>
                  </a:path>
                </a:pathLst>
              </a:custGeom>
              <a:solidFill>
                <a:srgbClr val="BBBBBB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314960" y="353060"/>
                <a:ext cx="6827520" cy="3835400"/>
              </a:xfrm>
              <a:custGeom>
                <a:avLst/>
                <a:gdLst/>
                <a:ahLst/>
                <a:cxnLst/>
                <a:rect r="r" b="b" t="t" l="l"/>
                <a:pathLst>
                  <a:path h="3835400" w="682752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000000"/>
                </a:solidFill>
              </a:ln>
            </p:spPr>
          </p:sp>
        </p:grpSp>
        <p:pic>
          <p:nvPicPr>
            <p:cNvPr name="Picture 26" id="26"/>
            <p:cNvPicPr>
              <a:picLocks noChangeAspect="true"/>
            </p:cNvPicPr>
            <p:nvPr>
              <a:videoFile r:link="rId9"/>
            </p:nvPr>
          </p:nvPicPr>
          <p:blipFill>
            <a:blip r:embed="rId8"/>
            <a:stretch>
              <a:fillRect/>
            </a:stretch>
          </p:blipFill>
          <p:spPr>
            <a:xfrm rot="0">
              <a:off x="273609" y="451850"/>
              <a:ext cx="11708713" cy="6586150"/>
            </a:xfrm>
            <a:prstGeom prst="rect">
              <a:avLst/>
            </a:prstGeom>
          </p:spPr>
        </p:pic>
      </p:grpSp>
      <p:grpSp>
        <p:nvGrpSpPr>
          <p:cNvPr name="Group 27" id="27"/>
          <p:cNvGrpSpPr/>
          <p:nvPr/>
        </p:nvGrpSpPr>
        <p:grpSpPr>
          <a:xfrm rot="0">
            <a:off x="14177647" y="3843054"/>
            <a:ext cx="3988920" cy="3750382"/>
            <a:chOff x="0" y="0"/>
            <a:chExt cx="5318559" cy="500050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318559" cy="5000509"/>
            </a:xfrm>
            <a:custGeom>
              <a:avLst/>
              <a:gdLst/>
              <a:ahLst/>
              <a:cxnLst/>
              <a:rect r="r" b="b" t="t" l="l"/>
              <a:pathLst>
                <a:path h="5000509" w="5318559">
                  <a:moveTo>
                    <a:pt x="0" y="0"/>
                  </a:moveTo>
                  <a:lnTo>
                    <a:pt x="5318559" y="0"/>
                  </a:lnTo>
                  <a:lnTo>
                    <a:pt x="5318559" y="5000509"/>
                  </a:lnTo>
                  <a:lnTo>
                    <a:pt x="0" y="5000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37283" t="0" r="-237283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76993" y="3461111"/>
              <a:ext cx="4843609" cy="508579"/>
            </a:xfrm>
            <a:custGeom>
              <a:avLst/>
              <a:gdLst/>
              <a:ahLst/>
              <a:cxnLst/>
              <a:rect r="r" b="b" t="t" l="l"/>
              <a:pathLst>
                <a:path h="508579" w="4843609">
                  <a:moveTo>
                    <a:pt x="0" y="0"/>
                  </a:moveTo>
                  <a:lnTo>
                    <a:pt x="4843609" y="0"/>
                  </a:lnTo>
                  <a:lnTo>
                    <a:pt x="4843609" y="508579"/>
                  </a:lnTo>
                  <a:lnTo>
                    <a:pt x="0" y="508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034909" y="2704595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2" y="0"/>
                  </a:lnTo>
                  <a:lnTo>
                    <a:pt x="628212" y="559680"/>
                  </a:lnTo>
                  <a:lnTo>
                    <a:pt x="0" y="55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034909" y="2081037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2" y="0"/>
                  </a:lnTo>
                  <a:lnTo>
                    <a:pt x="628212" y="559679"/>
                  </a:lnTo>
                  <a:lnTo>
                    <a:pt x="0" y="559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034909" y="1457479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2" y="0"/>
                  </a:lnTo>
                  <a:lnTo>
                    <a:pt x="628212" y="559679"/>
                  </a:lnTo>
                  <a:lnTo>
                    <a:pt x="0" y="559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384692" y="2704595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1" y="0"/>
                  </a:lnTo>
                  <a:lnTo>
                    <a:pt x="628211" y="559680"/>
                  </a:lnTo>
                  <a:lnTo>
                    <a:pt x="0" y="55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3737394" y="2704595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1" y="0"/>
                  </a:lnTo>
                  <a:lnTo>
                    <a:pt x="628211" y="559680"/>
                  </a:lnTo>
                  <a:lnTo>
                    <a:pt x="0" y="55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3737394" y="2017158"/>
              <a:ext cx="628212" cy="559679"/>
            </a:xfrm>
            <a:custGeom>
              <a:avLst/>
              <a:gdLst/>
              <a:ahLst/>
              <a:cxnLst/>
              <a:rect r="r" b="b" t="t" l="l"/>
              <a:pathLst>
                <a:path h="559679" w="628212">
                  <a:moveTo>
                    <a:pt x="0" y="0"/>
                  </a:moveTo>
                  <a:lnTo>
                    <a:pt x="628211" y="0"/>
                  </a:lnTo>
                  <a:lnTo>
                    <a:pt x="628211" y="559680"/>
                  </a:lnTo>
                  <a:lnTo>
                    <a:pt x="0" y="55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 rot="0">
              <a:off x="763840" y="4064127"/>
              <a:ext cx="3949568" cy="298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696"/>
                </a:lnSpc>
                <a:spcBef>
                  <a:spcPct val="0"/>
                </a:spcBef>
              </a:pPr>
              <a:r>
                <a:rPr lang="en-US" sz="1663">
                  <a:solidFill>
                    <a:srgbClr val="FFFFFF"/>
                  </a:solidFill>
                  <a:latin typeface="Gagalin"/>
                </a:rPr>
                <a:t>1/4 2/4 3/4  1   1/4 2/4 3/4  2  1/4    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129504"/>
            <a:chOff x="0" y="0"/>
            <a:chExt cx="24384000" cy="15060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132101"/>
            <a:ext cx="18288000" cy="1129504"/>
            <a:chOff x="0" y="0"/>
            <a:chExt cx="24384000" cy="150600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0" y="1248946"/>
            <a:ext cx="18288000" cy="7769538"/>
            <a:chOff x="0" y="0"/>
            <a:chExt cx="4816593" cy="2046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046298"/>
            </a:xfrm>
            <a:custGeom>
              <a:avLst/>
              <a:gdLst/>
              <a:ahLst/>
              <a:cxnLst/>
              <a:rect r="r" b="b" t="t" l="l"/>
              <a:pathLst>
                <a:path h="204629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046298"/>
                  </a:lnTo>
                  <a:lnTo>
                    <a:pt x="0" y="204629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4816593" cy="1998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870593" y="1765516"/>
            <a:ext cx="1508623" cy="1429420"/>
          </a:xfrm>
          <a:custGeom>
            <a:avLst/>
            <a:gdLst/>
            <a:ahLst/>
            <a:cxnLst/>
            <a:rect r="r" b="b" t="t" l="l"/>
            <a:pathLst>
              <a:path h="1429420" w="1508623">
                <a:moveTo>
                  <a:pt x="0" y="0"/>
                </a:moveTo>
                <a:lnTo>
                  <a:pt x="1508623" y="0"/>
                </a:lnTo>
                <a:lnTo>
                  <a:pt x="1508623" y="1429420"/>
                </a:lnTo>
                <a:lnTo>
                  <a:pt x="0" y="1429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779729" y="3388095"/>
            <a:ext cx="2295242" cy="1704217"/>
          </a:xfrm>
          <a:custGeom>
            <a:avLst/>
            <a:gdLst/>
            <a:ahLst/>
            <a:cxnLst/>
            <a:rect r="r" b="b" t="t" l="l"/>
            <a:pathLst>
              <a:path h="1704217" w="2295242">
                <a:moveTo>
                  <a:pt x="0" y="0"/>
                </a:moveTo>
                <a:lnTo>
                  <a:pt x="2295242" y="0"/>
                </a:lnTo>
                <a:lnTo>
                  <a:pt x="2295242" y="1704217"/>
                </a:lnTo>
                <a:lnTo>
                  <a:pt x="0" y="170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75997" y="4446226"/>
            <a:ext cx="1586969" cy="1394549"/>
          </a:xfrm>
          <a:custGeom>
            <a:avLst/>
            <a:gdLst/>
            <a:ahLst/>
            <a:cxnLst/>
            <a:rect r="r" b="b" t="t" l="l"/>
            <a:pathLst>
              <a:path h="1394549" w="1586969">
                <a:moveTo>
                  <a:pt x="0" y="0"/>
                </a:moveTo>
                <a:lnTo>
                  <a:pt x="1586968" y="0"/>
                </a:lnTo>
                <a:lnTo>
                  <a:pt x="1586968" y="1394548"/>
                </a:lnTo>
                <a:lnTo>
                  <a:pt x="0" y="1394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176136" y="5840774"/>
            <a:ext cx="1439192" cy="1085936"/>
          </a:xfrm>
          <a:custGeom>
            <a:avLst/>
            <a:gdLst/>
            <a:ahLst/>
            <a:cxnLst/>
            <a:rect r="r" b="b" t="t" l="l"/>
            <a:pathLst>
              <a:path h="1085936" w="1439192">
                <a:moveTo>
                  <a:pt x="0" y="0"/>
                </a:moveTo>
                <a:lnTo>
                  <a:pt x="1439193" y="0"/>
                </a:lnTo>
                <a:lnTo>
                  <a:pt x="1439193" y="1085936"/>
                </a:lnTo>
                <a:lnTo>
                  <a:pt x="0" y="10859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75997" y="6926710"/>
            <a:ext cx="1391588" cy="965414"/>
          </a:xfrm>
          <a:custGeom>
            <a:avLst/>
            <a:gdLst/>
            <a:ahLst/>
            <a:cxnLst/>
            <a:rect r="r" b="b" t="t" l="l"/>
            <a:pathLst>
              <a:path h="965414" w="1391588">
                <a:moveTo>
                  <a:pt x="0" y="0"/>
                </a:moveTo>
                <a:lnTo>
                  <a:pt x="1391587" y="0"/>
                </a:lnTo>
                <a:lnTo>
                  <a:pt x="1391587" y="965414"/>
                </a:lnTo>
                <a:lnTo>
                  <a:pt x="0" y="9654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04269">
            <a:off x="13550401" y="2019127"/>
            <a:ext cx="1317987" cy="1329621"/>
          </a:xfrm>
          <a:custGeom>
            <a:avLst/>
            <a:gdLst/>
            <a:ahLst/>
            <a:cxnLst/>
            <a:rect r="r" b="b" t="t" l="l"/>
            <a:pathLst>
              <a:path h="1329621" w="1317987">
                <a:moveTo>
                  <a:pt x="0" y="0"/>
                </a:moveTo>
                <a:lnTo>
                  <a:pt x="1317987" y="0"/>
                </a:lnTo>
                <a:lnTo>
                  <a:pt x="1317987" y="1329621"/>
                </a:lnTo>
                <a:lnTo>
                  <a:pt x="0" y="1329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6868564">
            <a:off x="14292496" y="2523702"/>
            <a:ext cx="1191500" cy="1148308"/>
          </a:xfrm>
          <a:custGeom>
            <a:avLst/>
            <a:gdLst/>
            <a:ahLst/>
            <a:cxnLst/>
            <a:rect r="r" b="b" t="t" l="l"/>
            <a:pathLst>
              <a:path h="1148308" w="1191500">
                <a:moveTo>
                  <a:pt x="0" y="0"/>
                </a:moveTo>
                <a:lnTo>
                  <a:pt x="1191500" y="0"/>
                </a:lnTo>
                <a:lnTo>
                  <a:pt x="1191500" y="1148308"/>
                </a:lnTo>
                <a:lnTo>
                  <a:pt x="0" y="114830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495130" y="2708412"/>
            <a:ext cx="1993912" cy="1946557"/>
          </a:xfrm>
          <a:custGeom>
            <a:avLst/>
            <a:gdLst/>
            <a:ahLst/>
            <a:cxnLst/>
            <a:rect r="r" b="b" t="t" l="l"/>
            <a:pathLst>
              <a:path h="1946557" w="1993912">
                <a:moveTo>
                  <a:pt x="0" y="0"/>
                </a:moveTo>
                <a:lnTo>
                  <a:pt x="1993912" y="0"/>
                </a:lnTo>
                <a:lnTo>
                  <a:pt x="1993912" y="1946557"/>
                </a:lnTo>
                <a:lnTo>
                  <a:pt x="0" y="194655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495130" y="6383742"/>
            <a:ext cx="1463135" cy="1463135"/>
          </a:xfrm>
          <a:custGeom>
            <a:avLst/>
            <a:gdLst/>
            <a:ahLst/>
            <a:cxnLst/>
            <a:rect r="r" b="b" t="t" l="l"/>
            <a:pathLst>
              <a:path h="1463135" w="1463135">
                <a:moveTo>
                  <a:pt x="0" y="0"/>
                </a:moveTo>
                <a:lnTo>
                  <a:pt x="1463135" y="0"/>
                </a:lnTo>
                <a:lnTo>
                  <a:pt x="1463135" y="1463136"/>
                </a:lnTo>
                <a:lnTo>
                  <a:pt x="0" y="146313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807927" y="4446226"/>
            <a:ext cx="1792696" cy="2320642"/>
          </a:xfrm>
          <a:custGeom>
            <a:avLst/>
            <a:gdLst/>
            <a:ahLst/>
            <a:cxnLst/>
            <a:rect r="r" b="b" t="t" l="l"/>
            <a:pathLst>
              <a:path h="2320642" w="1792696">
                <a:moveTo>
                  <a:pt x="0" y="0"/>
                </a:moveTo>
                <a:lnTo>
                  <a:pt x="1792695" y="0"/>
                </a:lnTo>
                <a:lnTo>
                  <a:pt x="1792695" y="2320641"/>
                </a:lnTo>
                <a:lnTo>
                  <a:pt x="0" y="232064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3" id="23"/>
          <p:cNvSpPr txBox="true"/>
          <p:nvPr/>
        </p:nvSpPr>
        <p:spPr>
          <a:xfrm rot="0">
            <a:off x="5980682" y="3444627"/>
            <a:ext cx="5689112" cy="4171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Buckets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Dirt/sand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Fossils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Excavation tools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Rulers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Lab sheets</a:t>
            </a:r>
          </a:p>
          <a:p>
            <a:pPr algn="ctr" marL="997600" indent="-498800" lvl="1">
              <a:lnSpc>
                <a:spcPts val="4713"/>
              </a:lnSpc>
              <a:buFont typeface="Arial"/>
              <a:buChar char="•"/>
            </a:pPr>
            <a:r>
              <a:rPr lang="en-US" sz="4620">
                <a:solidFill>
                  <a:srgbClr val="FFFFFF"/>
                </a:solidFill>
                <a:latin typeface="Gagalin"/>
              </a:rPr>
              <a:t>Pencil &amp; erasers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484873" y="1533122"/>
            <a:ext cx="5318254" cy="117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4"/>
              </a:lnSpc>
              <a:spcBef>
                <a:spcPct val="0"/>
              </a:spcBef>
            </a:pPr>
            <a:r>
              <a:rPr lang="en-US" sz="8778">
                <a:solidFill>
                  <a:srgbClr val="FFFFFF"/>
                </a:solidFill>
                <a:latin typeface="Gagalin"/>
              </a:rPr>
              <a:t>Materials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129504"/>
            <a:chOff x="0" y="0"/>
            <a:chExt cx="24384000" cy="15060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132101"/>
            <a:ext cx="18288000" cy="1129504"/>
            <a:chOff x="0" y="0"/>
            <a:chExt cx="24384000" cy="150600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949732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5899464" y="0"/>
              <a:ext cx="8484536" cy="1506005"/>
            </a:xfrm>
            <a:custGeom>
              <a:avLst/>
              <a:gdLst/>
              <a:ahLst/>
              <a:cxnLst/>
              <a:rect r="r" b="b" t="t" l="l"/>
              <a:pathLst>
                <a:path h="1506005" w="8484536">
                  <a:moveTo>
                    <a:pt x="0" y="0"/>
                  </a:moveTo>
                  <a:lnTo>
                    <a:pt x="8484536" y="0"/>
                  </a:lnTo>
                  <a:lnTo>
                    <a:pt x="8484536" y="1506005"/>
                  </a:lnTo>
                  <a:lnTo>
                    <a:pt x="0" y="150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0" y="1248946"/>
            <a:ext cx="18288000" cy="7769538"/>
            <a:chOff x="0" y="0"/>
            <a:chExt cx="4816593" cy="2046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046298"/>
            </a:xfrm>
            <a:custGeom>
              <a:avLst/>
              <a:gdLst/>
              <a:ahLst/>
              <a:cxnLst/>
              <a:rect r="r" b="b" t="t" l="l"/>
              <a:pathLst>
                <a:path h="204629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046298"/>
                  </a:lnTo>
                  <a:lnTo>
                    <a:pt x="0" y="204629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4816593" cy="1998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5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39703" y="2773029"/>
            <a:ext cx="17602125" cy="6065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FFFFF"/>
                </a:solidFill>
                <a:latin typeface="Lilita One"/>
              </a:rPr>
              <a:t>Get materials for each group.</a:t>
            </a:r>
          </a:p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EE338"/>
                </a:solidFill>
                <a:latin typeface="Lilita One"/>
              </a:rPr>
              <a:t>Use the excavation tools to excavate your fossil (one fossil per group member).</a:t>
            </a:r>
          </a:p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FFFFF"/>
                </a:solidFill>
                <a:latin typeface="Lilita One"/>
              </a:rPr>
              <a:t> Measure your fossil and write the measurement on your lab sheet </a:t>
            </a:r>
            <a:r>
              <a:rPr lang="en-US" sz="3320">
                <a:solidFill>
                  <a:srgbClr val="FFBD59"/>
                </a:solidFill>
                <a:latin typeface="Lilita One"/>
              </a:rPr>
              <a:t>(to the nearest quarter inch)</a:t>
            </a:r>
            <a:r>
              <a:rPr lang="en-US" sz="3320">
                <a:solidFill>
                  <a:srgbClr val="FFFFFF"/>
                </a:solidFill>
                <a:latin typeface="Lilita One"/>
              </a:rPr>
              <a:t>.</a:t>
            </a:r>
          </a:p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EE338"/>
                </a:solidFill>
                <a:latin typeface="Lilita One"/>
              </a:rPr>
              <a:t>Write the measurements of your groupmates' fossils on your lab sheet.</a:t>
            </a:r>
          </a:p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FFFFF"/>
                </a:solidFill>
                <a:latin typeface="Lilita One"/>
              </a:rPr>
              <a:t>Plot your measurements on the line graph from the smallest to the largest measurement.  </a:t>
            </a:r>
            <a:r>
              <a:rPr lang="en-US" sz="3320">
                <a:solidFill>
                  <a:srgbClr val="FFBD59"/>
                </a:solidFill>
                <a:latin typeface="Lilita One"/>
              </a:rPr>
              <a:t>(make sure to title your graph and label the axis with the unit of measurement.)</a:t>
            </a:r>
          </a:p>
          <a:p>
            <a:pPr algn="ctr" marL="716938" indent="-358469" lvl="1">
              <a:lnSpc>
                <a:spcPts val="4283"/>
              </a:lnSpc>
              <a:buFont typeface="Arial"/>
              <a:buChar char="•"/>
            </a:pPr>
            <a:r>
              <a:rPr lang="en-US" sz="3320">
                <a:solidFill>
                  <a:srgbClr val="FEE338"/>
                </a:solidFill>
                <a:latin typeface="Lilita One"/>
              </a:rPr>
              <a:t>Present your graph to your groupmates.  Explain how and why you labeled your graph and distributed your data the way you did.</a:t>
            </a:r>
          </a:p>
          <a:p>
            <a:pPr algn="ctr" marL="781706" indent="-390853" lvl="1">
              <a:lnSpc>
                <a:spcPts val="4670"/>
              </a:lnSpc>
              <a:buFont typeface="Arial"/>
              <a:buChar char="•"/>
            </a:pPr>
            <a:r>
              <a:rPr lang="en-US" sz="3620">
                <a:solidFill>
                  <a:srgbClr val="FFDE59"/>
                </a:solidFill>
                <a:latin typeface="Lilita One"/>
              </a:rPr>
              <a:t> </a:t>
            </a:r>
            <a:r>
              <a:rPr lang="en-US" sz="3620">
                <a:solidFill>
                  <a:srgbClr val="FFFFFF"/>
                </a:solidFill>
                <a:latin typeface="Lilita One"/>
              </a:rPr>
              <a:t>Determine the difference between the largest and smallest fossils using subtraction and a number line.  Record the results on your lab sheet.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25965" y="1533122"/>
            <a:ext cx="6436070" cy="117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4"/>
              </a:lnSpc>
              <a:spcBef>
                <a:spcPct val="0"/>
              </a:spcBef>
            </a:pPr>
            <a:r>
              <a:rPr lang="en-US" sz="8778">
                <a:solidFill>
                  <a:srgbClr val="FFFFFF"/>
                </a:solidFill>
                <a:latin typeface="Gagalin"/>
              </a:rPr>
              <a:t>Instructions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1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443655" cy="10287000"/>
          </a:xfrm>
          <a:custGeom>
            <a:avLst/>
            <a:gdLst/>
            <a:ahLst/>
            <a:cxnLst/>
            <a:rect r="r" b="b" t="t" l="l"/>
            <a:pathLst>
              <a:path h="10287000" w="10443655">
                <a:moveTo>
                  <a:pt x="0" y="0"/>
                </a:moveTo>
                <a:lnTo>
                  <a:pt x="10443655" y="0"/>
                </a:lnTo>
                <a:lnTo>
                  <a:pt x="104436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90589" y="0"/>
            <a:ext cx="7946708" cy="10287000"/>
          </a:xfrm>
          <a:custGeom>
            <a:avLst/>
            <a:gdLst/>
            <a:ahLst/>
            <a:cxnLst/>
            <a:rect r="r" b="b" t="t" l="l"/>
            <a:pathLst>
              <a:path h="10287000" w="7946708">
                <a:moveTo>
                  <a:pt x="0" y="0"/>
                </a:moveTo>
                <a:lnTo>
                  <a:pt x="7946708" y="0"/>
                </a:lnTo>
                <a:lnTo>
                  <a:pt x="7946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33475" y="0"/>
            <a:ext cx="20554950" cy="10287000"/>
            <a:chOff x="0" y="0"/>
            <a:chExt cx="274066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6906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86400" y="250166"/>
            <a:ext cx="7315200" cy="2176488"/>
            <a:chOff x="0" y="0"/>
            <a:chExt cx="9753600" cy="2901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2901984"/>
            </a:xfrm>
            <a:custGeom>
              <a:avLst/>
              <a:gdLst/>
              <a:ahLst/>
              <a:cxnLst/>
              <a:rect r="r" b="b" t="t" l="l"/>
              <a:pathLst>
                <a:path h="2901984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2901984"/>
                  </a:lnTo>
                  <a:lnTo>
                    <a:pt x="0" y="2901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2786987" y="541495"/>
              <a:ext cx="4179627" cy="1904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09"/>
                </a:lnSpc>
                <a:spcBef>
                  <a:spcPct val="0"/>
                </a:spcBef>
              </a:pPr>
              <a:r>
                <a:rPr lang="en-US" sz="5303">
                  <a:solidFill>
                    <a:srgbClr val="603226"/>
                  </a:solidFill>
                  <a:latin typeface="Gagalin"/>
                </a:rPr>
                <a:t>Essential Questions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890712" y="-546022"/>
            <a:ext cx="12655667" cy="9491750"/>
          </a:xfrm>
          <a:custGeom>
            <a:avLst/>
            <a:gdLst/>
            <a:ahLst/>
            <a:cxnLst/>
            <a:rect r="r" b="b" t="t" l="l"/>
            <a:pathLst>
              <a:path h="9491750" w="12655667">
                <a:moveTo>
                  <a:pt x="0" y="0"/>
                </a:moveTo>
                <a:lnTo>
                  <a:pt x="12655667" y="0"/>
                </a:lnTo>
                <a:lnTo>
                  <a:pt x="12655667" y="9491750"/>
                </a:lnTo>
                <a:lnTo>
                  <a:pt x="0" y="94917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65258" y="2919909"/>
            <a:ext cx="12506576" cy="5857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Why is it important that we organize our measurement data from smallest to largest on our line plot?</a:t>
            </a:r>
            <a:r>
              <a:rPr lang="en-US" sz="3699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How could using different units of measurement impact our interpretation of data on the line plot?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How might scientists use line plots and measurements to study and compare fossil specimens in the real-world?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 </a:t>
            </a:r>
          </a:p>
          <a:p>
            <a:pPr algn="ctr">
              <a:lnSpc>
                <a:spcPts val="3773"/>
              </a:lnSpc>
            </a:pPr>
            <a:r>
              <a:rPr lang="en-US" sz="3699">
                <a:solidFill>
                  <a:srgbClr val="FFFFFF"/>
                </a:solidFill>
                <a:latin typeface="Lilita One"/>
              </a:rPr>
              <a:t>How can we apply our understanding of fractions to solve problems related to the data presented on the line plot? </a:t>
            </a:r>
          </a:p>
          <a:p>
            <a:pPr algn="ctr">
              <a:lnSpc>
                <a:spcPts val="471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2674538"/>
            <a:ext cx="9590504" cy="7612462"/>
          </a:xfrm>
          <a:custGeom>
            <a:avLst/>
            <a:gdLst/>
            <a:ahLst/>
            <a:cxnLst/>
            <a:rect r="r" b="b" t="t" l="l"/>
            <a:pathLst>
              <a:path h="7612462" w="9590504">
                <a:moveTo>
                  <a:pt x="0" y="0"/>
                </a:moveTo>
                <a:lnTo>
                  <a:pt x="9590504" y="0"/>
                </a:lnTo>
                <a:lnTo>
                  <a:pt x="9590504" y="7612462"/>
                </a:lnTo>
                <a:lnTo>
                  <a:pt x="0" y="7612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27429" y="482035"/>
            <a:ext cx="5135645" cy="1517573"/>
            <a:chOff x="0" y="0"/>
            <a:chExt cx="6847527" cy="20234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47527" cy="2023430"/>
            </a:xfrm>
            <a:custGeom>
              <a:avLst/>
              <a:gdLst/>
              <a:ahLst/>
              <a:cxnLst/>
              <a:rect r="r" b="b" t="t" l="l"/>
              <a:pathLst>
                <a:path h="2023430" w="6847527">
                  <a:moveTo>
                    <a:pt x="0" y="0"/>
                  </a:moveTo>
                  <a:lnTo>
                    <a:pt x="6847527" y="0"/>
                  </a:lnTo>
                  <a:lnTo>
                    <a:pt x="6847527" y="2023430"/>
                  </a:lnTo>
                  <a:lnTo>
                    <a:pt x="0" y="20234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-343" r="0" b="-343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956607" y="76200"/>
              <a:ext cx="2934312" cy="17502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21"/>
                </a:lnSpc>
                <a:spcBef>
                  <a:spcPct val="0"/>
                </a:spcBef>
              </a:pPr>
              <a:r>
                <a:rPr lang="en-US" sz="4923">
                  <a:solidFill>
                    <a:srgbClr val="FFFFFF"/>
                  </a:solidFill>
                  <a:latin typeface="Gagalin"/>
                </a:rPr>
                <a:t>Exit Ticket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943340" y="0"/>
            <a:ext cx="7946708" cy="10287000"/>
          </a:xfrm>
          <a:custGeom>
            <a:avLst/>
            <a:gdLst/>
            <a:ahLst/>
            <a:cxnLst/>
            <a:rect r="r" b="b" t="t" l="l"/>
            <a:pathLst>
              <a:path h="10287000" w="7946708">
                <a:moveTo>
                  <a:pt x="0" y="0"/>
                </a:moveTo>
                <a:lnTo>
                  <a:pt x="7946708" y="0"/>
                </a:lnTo>
                <a:lnTo>
                  <a:pt x="7946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104775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DAGDYfrKsVk</dc:identifier>
  <dcterms:modified xsi:type="dcterms:W3CDTF">2011-08-01T06:04:30Z</dcterms:modified>
  <cp:revision>1</cp:revision>
  <dc:title>Can Ya Dig It? Presentation</dc:title>
</cp:coreProperties>
</file>