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naktoria" panose="020B0604020202020204" charset="0"/>
      <p:regular r:id="rId14"/>
    </p:embeddedFont>
    <p:embeddedFont>
      <p:font typeface="Bungee" panose="020B0604020202020204" charset="0"/>
      <p:regular r:id="rId15"/>
    </p:embeddedFont>
    <p:embeddedFont>
      <p:font typeface="EFCO Brookshire" panose="020B0604020202020204" charset="0"/>
      <p:regular r:id="rId16"/>
    </p:embeddedFont>
    <p:embeddedFont>
      <p:font typeface="Lilita One" panose="020B0604020202020204" charset="0"/>
      <p:regular r:id="rId17"/>
    </p:embeddedFont>
    <p:embeddedFont>
      <p:font typeface="Migra Ultra-Bold" panose="020B0604020202020204" charset="0"/>
      <p:regular r:id="rId18"/>
    </p:embeddedFont>
    <p:embeddedFont>
      <p:font typeface="Sabon Bold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yiPsmBcxHZo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10.sv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svg"/><Relationship Id="rId19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15.svg"/><Relationship Id="rId1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10.sv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svg"/><Relationship Id="rId18" Type="http://schemas.openxmlformats.org/officeDocument/2006/relationships/image" Target="../media/image45.svg"/><Relationship Id="rId3" Type="http://schemas.openxmlformats.org/officeDocument/2006/relationships/image" Target="../media/image33.svg"/><Relationship Id="rId21" Type="http://schemas.openxmlformats.org/officeDocument/2006/relationships/image" Target="../media/image48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17" Type="http://schemas.openxmlformats.org/officeDocument/2006/relationships/image" Target="../media/image44.png"/><Relationship Id="rId25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31.pn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40.svg"/><Relationship Id="rId24" Type="http://schemas.openxmlformats.org/officeDocument/2006/relationships/image" Target="../media/image51.svg"/><Relationship Id="rId5" Type="http://schemas.openxmlformats.org/officeDocument/2006/relationships/image" Target="../media/image34.svg"/><Relationship Id="rId15" Type="http://schemas.openxmlformats.org/officeDocument/2006/relationships/image" Target="../media/image32.svg"/><Relationship Id="rId23" Type="http://schemas.openxmlformats.org/officeDocument/2006/relationships/image" Target="../media/image50.svg"/><Relationship Id="rId10" Type="http://schemas.openxmlformats.org/officeDocument/2006/relationships/image" Target="../media/image39.svg"/><Relationship Id="rId19" Type="http://schemas.openxmlformats.org/officeDocument/2006/relationships/image" Target="../media/image46.svg"/><Relationship Id="rId4" Type="http://schemas.openxmlformats.org/officeDocument/2006/relationships/image" Target="../media/image7.png"/><Relationship Id="rId9" Type="http://schemas.openxmlformats.org/officeDocument/2006/relationships/image" Target="../media/image38.svg"/><Relationship Id="rId14" Type="http://schemas.openxmlformats.org/officeDocument/2006/relationships/image" Target="../media/image43.svg"/><Relationship Id="rId22" Type="http://schemas.openxmlformats.org/officeDocument/2006/relationships/image" Target="../media/image4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0" y="0"/>
                </a:moveTo>
                <a:lnTo>
                  <a:pt x="5329733" y="0"/>
                </a:lnTo>
                <a:lnTo>
                  <a:pt x="5329733" y="5323071"/>
                </a:lnTo>
                <a:lnTo>
                  <a:pt x="0" y="53230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099260" y="6669949"/>
            <a:ext cx="2380149" cy="2383128"/>
          </a:xfrm>
          <a:custGeom>
            <a:avLst/>
            <a:gdLst/>
            <a:ahLst/>
            <a:cxnLst/>
            <a:rect l="l" t="t" r="r" b="b"/>
            <a:pathLst>
              <a:path w="2380149" h="2383128">
                <a:moveTo>
                  <a:pt x="0" y="0"/>
                </a:moveTo>
                <a:lnTo>
                  <a:pt x="2380149" y="0"/>
                </a:lnTo>
                <a:lnTo>
                  <a:pt x="2380149" y="2383128"/>
                </a:lnTo>
                <a:lnTo>
                  <a:pt x="0" y="2383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731146" y="7161763"/>
            <a:ext cx="3197173" cy="3125237"/>
          </a:xfrm>
          <a:custGeom>
            <a:avLst/>
            <a:gdLst/>
            <a:ahLst/>
            <a:cxnLst/>
            <a:rect l="l" t="t" r="r" b="b"/>
            <a:pathLst>
              <a:path w="3197173" h="3125237">
                <a:moveTo>
                  <a:pt x="0" y="0"/>
                </a:moveTo>
                <a:lnTo>
                  <a:pt x="3197174" y="0"/>
                </a:lnTo>
                <a:lnTo>
                  <a:pt x="3197174" y="3125237"/>
                </a:lnTo>
                <a:lnTo>
                  <a:pt x="0" y="3125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242252" y="7559154"/>
            <a:ext cx="2907119" cy="2727846"/>
          </a:xfrm>
          <a:custGeom>
            <a:avLst/>
            <a:gdLst/>
            <a:ahLst/>
            <a:cxnLst/>
            <a:rect l="l" t="t" r="r" b="b"/>
            <a:pathLst>
              <a:path w="2907119" h="2727846">
                <a:moveTo>
                  <a:pt x="0" y="0"/>
                </a:moveTo>
                <a:lnTo>
                  <a:pt x="2907119" y="0"/>
                </a:lnTo>
                <a:lnTo>
                  <a:pt x="2907119" y="2727846"/>
                </a:lnTo>
                <a:lnTo>
                  <a:pt x="0" y="27278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376499" y="1571129"/>
            <a:ext cx="2076441" cy="3572371"/>
          </a:xfrm>
          <a:custGeom>
            <a:avLst/>
            <a:gdLst/>
            <a:ahLst/>
            <a:cxnLst/>
            <a:rect l="l" t="t" r="r" b="b"/>
            <a:pathLst>
              <a:path w="2076441" h="3572371">
                <a:moveTo>
                  <a:pt x="0" y="0"/>
                </a:moveTo>
                <a:lnTo>
                  <a:pt x="2076441" y="0"/>
                </a:lnTo>
                <a:lnTo>
                  <a:pt x="2076441" y="3572371"/>
                </a:lnTo>
                <a:lnTo>
                  <a:pt x="0" y="35723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555714" y="2107125"/>
            <a:ext cx="2616976" cy="3215946"/>
          </a:xfrm>
          <a:custGeom>
            <a:avLst/>
            <a:gdLst/>
            <a:ahLst/>
            <a:cxnLst/>
            <a:rect l="l" t="t" r="r" b="b"/>
            <a:pathLst>
              <a:path w="2616976" h="3215946">
                <a:moveTo>
                  <a:pt x="0" y="0"/>
                </a:moveTo>
                <a:lnTo>
                  <a:pt x="2616976" y="0"/>
                </a:lnTo>
                <a:lnTo>
                  <a:pt x="2616976" y="3215946"/>
                </a:lnTo>
                <a:lnTo>
                  <a:pt x="0" y="32159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4256816" y="3715098"/>
            <a:ext cx="9774369" cy="2577893"/>
            <a:chOff x="0" y="0"/>
            <a:chExt cx="13032491" cy="3437190"/>
          </a:xfrm>
        </p:grpSpPr>
        <p:sp>
          <p:nvSpPr>
            <p:cNvPr id="9" name="TextBox 9"/>
            <p:cNvSpPr txBox="1"/>
            <p:nvPr/>
          </p:nvSpPr>
          <p:spPr>
            <a:xfrm>
              <a:off x="0" y="1378498"/>
              <a:ext cx="13032491" cy="2058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82"/>
                </a:lnSpc>
              </a:pPr>
              <a:r>
                <a:rPr lang="en-US" sz="12910">
                  <a:solidFill>
                    <a:srgbClr val="FF3131"/>
                  </a:solidFill>
                  <a:latin typeface="EFCO Brookshire"/>
                  <a:ea typeface="EFCO Brookshire"/>
                  <a:cs typeface="EFCO Brookshire"/>
                  <a:sym typeface="EFCO Brookshire"/>
                </a:rPr>
                <a:t>Big Bad wolf?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3811" y="161925"/>
              <a:ext cx="12085192" cy="1292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01"/>
                </a:lnSpc>
              </a:pPr>
              <a:r>
                <a:rPr lang="en-US" sz="7264" spc="50">
                  <a:solidFill>
                    <a:srgbClr val="000000"/>
                  </a:solidFill>
                  <a:latin typeface="Anaktoria"/>
                  <a:ea typeface="Anaktoria"/>
                  <a:cs typeface="Anaktoria"/>
                  <a:sym typeface="Anaktoria"/>
                </a:rPr>
                <a:t>Who’s Afraid of the</a:t>
              </a:r>
            </a:p>
          </p:txBody>
        </p:sp>
      </p:grpSp>
      <p:sp>
        <p:nvSpPr>
          <p:cNvPr id="11" name="Freeform 11"/>
          <p:cNvSpPr/>
          <p:nvPr/>
        </p:nvSpPr>
        <p:spPr>
          <a:xfrm flipH="1" flipV="1">
            <a:off x="12958267" y="4963929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5329733" y="5323071"/>
                </a:moveTo>
                <a:lnTo>
                  <a:pt x="0" y="5323071"/>
                </a:lnTo>
                <a:lnTo>
                  <a:pt x="0" y="0"/>
                </a:lnTo>
                <a:lnTo>
                  <a:pt x="5329733" y="0"/>
                </a:lnTo>
                <a:lnTo>
                  <a:pt x="5329733" y="532307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0" y="0"/>
                </a:moveTo>
                <a:lnTo>
                  <a:pt x="5329733" y="0"/>
                </a:lnTo>
                <a:lnTo>
                  <a:pt x="5329733" y="5323071"/>
                </a:lnTo>
                <a:lnTo>
                  <a:pt x="0" y="53230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3110667" y="5116329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5329733" y="5323071"/>
                </a:moveTo>
                <a:lnTo>
                  <a:pt x="0" y="5323071"/>
                </a:lnTo>
                <a:lnTo>
                  <a:pt x="0" y="0"/>
                </a:lnTo>
                <a:lnTo>
                  <a:pt x="5329733" y="0"/>
                </a:lnTo>
                <a:lnTo>
                  <a:pt x="5329733" y="532307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530860" y="8325038"/>
            <a:ext cx="1228240" cy="1229777"/>
          </a:xfrm>
          <a:custGeom>
            <a:avLst/>
            <a:gdLst/>
            <a:ahLst/>
            <a:cxnLst/>
            <a:rect l="l" t="t" r="r" b="b"/>
            <a:pathLst>
              <a:path w="1228240" h="1229777">
                <a:moveTo>
                  <a:pt x="0" y="0"/>
                </a:moveTo>
                <a:lnTo>
                  <a:pt x="1228240" y="0"/>
                </a:lnTo>
                <a:lnTo>
                  <a:pt x="1228240" y="1229777"/>
                </a:lnTo>
                <a:lnTo>
                  <a:pt x="0" y="12297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372970" y="8578831"/>
            <a:ext cx="1649853" cy="1612732"/>
          </a:xfrm>
          <a:custGeom>
            <a:avLst/>
            <a:gdLst/>
            <a:ahLst/>
            <a:cxnLst/>
            <a:rect l="l" t="t" r="r" b="b"/>
            <a:pathLst>
              <a:path w="1649853" h="1612732">
                <a:moveTo>
                  <a:pt x="0" y="0"/>
                </a:moveTo>
                <a:lnTo>
                  <a:pt x="1649853" y="0"/>
                </a:lnTo>
                <a:lnTo>
                  <a:pt x="1649853" y="1612731"/>
                </a:lnTo>
                <a:lnTo>
                  <a:pt x="0" y="16127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322557" y="8783898"/>
            <a:ext cx="1500175" cy="1407664"/>
          </a:xfrm>
          <a:custGeom>
            <a:avLst/>
            <a:gdLst/>
            <a:ahLst/>
            <a:cxnLst/>
            <a:rect l="l" t="t" r="r" b="b"/>
            <a:pathLst>
              <a:path w="1500175" h="1407664">
                <a:moveTo>
                  <a:pt x="0" y="0"/>
                </a:moveTo>
                <a:lnTo>
                  <a:pt x="1500175" y="0"/>
                </a:lnTo>
                <a:lnTo>
                  <a:pt x="1500175" y="1407664"/>
                </a:lnTo>
                <a:lnTo>
                  <a:pt x="0" y="140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932267" y="4641136"/>
            <a:ext cx="1435509" cy="2469693"/>
          </a:xfrm>
          <a:custGeom>
            <a:avLst/>
            <a:gdLst/>
            <a:ahLst/>
            <a:cxnLst/>
            <a:rect l="l" t="t" r="r" b="b"/>
            <a:pathLst>
              <a:path w="1435509" h="2469693">
                <a:moveTo>
                  <a:pt x="0" y="0"/>
                </a:moveTo>
                <a:lnTo>
                  <a:pt x="1435509" y="0"/>
                </a:lnTo>
                <a:lnTo>
                  <a:pt x="1435509" y="2469693"/>
                </a:lnTo>
                <a:lnTo>
                  <a:pt x="0" y="24696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73501" y="5011687"/>
            <a:ext cx="1809198" cy="2223285"/>
          </a:xfrm>
          <a:custGeom>
            <a:avLst/>
            <a:gdLst/>
            <a:ahLst/>
            <a:cxnLst/>
            <a:rect l="l" t="t" r="r" b="b"/>
            <a:pathLst>
              <a:path w="1809198" h="2223285">
                <a:moveTo>
                  <a:pt x="0" y="0"/>
                </a:moveTo>
                <a:lnTo>
                  <a:pt x="1809198" y="0"/>
                </a:lnTo>
                <a:lnTo>
                  <a:pt x="1809198" y="2223285"/>
                </a:lnTo>
                <a:lnTo>
                  <a:pt x="0" y="2223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5933446" y="-362964"/>
            <a:ext cx="7148807" cy="2783328"/>
            <a:chOff x="0" y="0"/>
            <a:chExt cx="9531742" cy="3711104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006766"/>
              <a:ext cx="9531742" cy="2704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81"/>
                </a:lnSpc>
              </a:pPr>
              <a:r>
                <a:rPr lang="en-US" sz="9442">
                  <a:solidFill>
                    <a:srgbClr val="FFFFFF"/>
                  </a:solidFill>
                  <a:latin typeface="EFCO Brookshire"/>
                  <a:ea typeface="EFCO Brookshire"/>
                  <a:cs typeface="EFCO Brookshire"/>
                  <a:sym typeface="EFCO Brookshire"/>
                </a:rPr>
                <a:t>Wolf &amp; Pig Partners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1032" y="133350"/>
              <a:ext cx="8838904" cy="930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7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209056" y="3996538"/>
            <a:ext cx="12550044" cy="2662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5043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For this lesson, you’ll either be wolves or pigs.</a:t>
            </a:r>
          </a:p>
          <a:p>
            <a:pPr algn="ctr">
              <a:lnSpc>
                <a:spcPts val="7060"/>
              </a:lnSpc>
            </a:pPr>
            <a:endParaRPr lang="en-US" sz="5043">
              <a:solidFill>
                <a:srgbClr val="E82A9F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7060"/>
              </a:lnSpc>
              <a:spcBef>
                <a:spcPct val="0"/>
              </a:spcBef>
            </a:pPr>
            <a:r>
              <a:rPr lang="en-US" sz="5043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Let’s meet our Wolf &amp; Pig partners.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2958267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5329733" y="0"/>
                </a:moveTo>
                <a:lnTo>
                  <a:pt x="0" y="0"/>
                </a:lnTo>
                <a:lnTo>
                  <a:pt x="0" y="5323071"/>
                </a:lnTo>
                <a:lnTo>
                  <a:pt x="5329733" y="5323071"/>
                </a:lnTo>
                <a:lnTo>
                  <a:pt x="532973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V="1">
            <a:off x="0" y="5436025"/>
            <a:ext cx="5099579" cy="4850975"/>
          </a:xfrm>
          <a:custGeom>
            <a:avLst/>
            <a:gdLst/>
            <a:ahLst/>
            <a:cxnLst/>
            <a:rect l="l" t="t" r="r" b="b"/>
            <a:pathLst>
              <a:path w="5099579" h="4850975">
                <a:moveTo>
                  <a:pt x="0" y="4850975"/>
                </a:moveTo>
                <a:lnTo>
                  <a:pt x="5099579" y="4850975"/>
                </a:lnTo>
                <a:lnTo>
                  <a:pt x="5099579" y="0"/>
                </a:lnTo>
                <a:lnTo>
                  <a:pt x="0" y="0"/>
                </a:lnTo>
                <a:lnTo>
                  <a:pt x="0" y="485097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168075" y="0"/>
            <a:ext cx="7951851" cy="10287000"/>
          </a:xfrm>
          <a:custGeom>
            <a:avLst/>
            <a:gdLst/>
            <a:ahLst/>
            <a:cxnLst/>
            <a:rect l="l" t="t" r="r" b="b"/>
            <a:pathLst>
              <a:path w="7951851" h="10287000">
                <a:moveTo>
                  <a:pt x="0" y="0"/>
                </a:moveTo>
                <a:lnTo>
                  <a:pt x="7951851" y="0"/>
                </a:lnTo>
                <a:lnTo>
                  <a:pt x="795185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205135" y="4522305"/>
            <a:ext cx="4835996" cy="4537776"/>
          </a:xfrm>
          <a:custGeom>
            <a:avLst/>
            <a:gdLst/>
            <a:ahLst/>
            <a:cxnLst/>
            <a:rect l="l" t="t" r="r" b="b"/>
            <a:pathLst>
              <a:path w="4835996" h="4537776">
                <a:moveTo>
                  <a:pt x="0" y="0"/>
                </a:moveTo>
                <a:lnTo>
                  <a:pt x="4835997" y="0"/>
                </a:lnTo>
                <a:lnTo>
                  <a:pt x="4835997" y="4537776"/>
                </a:lnTo>
                <a:lnTo>
                  <a:pt x="0" y="4537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45275" y="235370"/>
            <a:ext cx="3454691" cy="5939296"/>
          </a:xfrm>
          <a:custGeom>
            <a:avLst/>
            <a:gdLst/>
            <a:ahLst/>
            <a:cxnLst/>
            <a:rect l="l" t="t" r="r" b="b"/>
            <a:pathLst>
              <a:path w="3454691" h="5939296">
                <a:moveTo>
                  <a:pt x="0" y="0"/>
                </a:moveTo>
                <a:lnTo>
                  <a:pt x="3454690" y="0"/>
                </a:lnTo>
                <a:lnTo>
                  <a:pt x="3454690" y="5939296"/>
                </a:lnTo>
                <a:lnTo>
                  <a:pt x="0" y="5939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0" y="0"/>
                </a:moveTo>
                <a:lnTo>
                  <a:pt x="5329733" y="0"/>
                </a:lnTo>
                <a:lnTo>
                  <a:pt x="5329733" y="5323071"/>
                </a:lnTo>
                <a:lnTo>
                  <a:pt x="0" y="53230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3188421" y="5436025"/>
            <a:ext cx="5099579" cy="4850975"/>
          </a:xfrm>
          <a:custGeom>
            <a:avLst/>
            <a:gdLst/>
            <a:ahLst/>
            <a:cxnLst/>
            <a:rect l="l" t="t" r="r" b="b"/>
            <a:pathLst>
              <a:path w="5099579" h="4850975">
                <a:moveTo>
                  <a:pt x="5099579" y="4850975"/>
                </a:moveTo>
                <a:lnTo>
                  <a:pt x="0" y="4850975"/>
                </a:lnTo>
                <a:lnTo>
                  <a:pt x="0" y="0"/>
                </a:lnTo>
                <a:lnTo>
                  <a:pt x="5099579" y="0"/>
                </a:lnTo>
                <a:lnTo>
                  <a:pt x="5099579" y="485097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609561" y="581249"/>
            <a:ext cx="8418698" cy="109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2"/>
              </a:lnSpc>
              <a:spcBef>
                <a:spcPct val="0"/>
              </a:spcBef>
            </a:pPr>
            <a:r>
              <a:rPr lang="en-US" sz="8497" i="1">
                <a:solidFill>
                  <a:srgbClr val="7843E6"/>
                </a:solidFill>
                <a:latin typeface="Bungee"/>
                <a:ea typeface="Bungee"/>
                <a:cs typeface="Bungee"/>
                <a:sym typeface="Bungee"/>
              </a:rPr>
              <a:t>OBJECTIVES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90751" y="1940032"/>
            <a:ext cx="13868549" cy="220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2"/>
              </a:lnSpc>
            </a:pPr>
            <a:r>
              <a:rPr lang="en-US" sz="42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Today we are going to learn about how the wolf perceives the </a:t>
            </a:r>
          </a:p>
          <a:p>
            <a:pPr algn="ctr">
              <a:lnSpc>
                <a:spcPts val="5892"/>
              </a:lnSpc>
            </a:pPr>
            <a:r>
              <a:rPr lang="en-US" sz="42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story differently from the way we usually hear it told in “The </a:t>
            </a:r>
          </a:p>
          <a:p>
            <a:pPr algn="ctr">
              <a:lnSpc>
                <a:spcPts val="5892"/>
              </a:lnSpc>
              <a:spcBef>
                <a:spcPct val="0"/>
              </a:spcBef>
            </a:pPr>
            <a:r>
              <a:rPr lang="en-US" sz="42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Three Little Pigs.”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9078" y="4700258"/>
            <a:ext cx="14607069" cy="220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2"/>
              </a:lnSpc>
            </a:pPr>
            <a:r>
              <a:rPr lang="en-US" sz="4208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By the end of today, you will be able to tell me how the wolf has his own version of what happened.</a:t>
            </a:r>
          </a:p>
          <a:p>
            <a:pPr algn="ctr">
              <a:lnSpc>
                <a:spcPts val="5892"/>
              </a:lnSpc>
              <a:spcBef>
                <a:spcPct val="0"/>
              </a:spcBef>
            </a:pPr>
            <a:endParaRPr lang="en-US" sz="4208">
              <a:solidFill>
                <a:srgbClr val="7843E6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0" y="6822209"/>
            <a:ext cx="13973159" cy="220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2"/>
              </a:lnSpc>
            </a:pPr>
            <a:r>
              <a:rPr lang="en-US" sz="42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Say it with me:</a:t>
            </a:r>
          </a:p>
          <a:p>
            <a:pPr algn="ctr">
              <a:lnSpc>
                <a:spcPts val="5892"/>
              </a:lnSpc>
              <a:spcBef>
                <a:spcPct val="0"/>
              </a:spcBef>
            </a:pPr>
            <a:r>
              <a:rPr lang="en-US" sz="42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I can use a graphic organizer to compare how characters’ points of view are different.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2958267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5329733" y="0"/>
                </a:moveTo>
                <a:lnTo>
                  <a:pt x="0" y="0"/>
                </a:lnTo>
                <a:lnTo>
                  <a:pt x="0" y="5323071"/>
                </a:lnTo>
                <a:lnTo>
                  <a:pt x="5329733" y="5323071"/>
                </a:lnTo>
                <a:lnTo>
                  <a:pt x="532973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V="1">
            <a:off x="0" y="5436025"/>
            <a:ext cx="5099579" cy="4850975"/>
          </a:xfrm>
          <a:custGeom>
            <a:avLst/>
            <a:gdLst/>
            <a:ahLst/>
            <a:cxnLst/>
            <a:rect l="l" t="t" r="r" b="b"/>
            <a:pathLst>
              <a:path w="5099579" h="4850975">
                <a:moveTo>
                  <a:pt x="0" y="4850975"/>
                </a:moveTo>
                <a:lnTo>
                  <a:pt x="5099579" y="4850975"/>
                </a:lnTo>
                <a:lnTo>
                  <a:pt x="5099579" y="0"/>
                </a:lnTo>
                <a:lnTo>
                  <a:pt x="0" y="0"/>
                </a:lnTo>
                <a:lnTo>
                  <a:pt x="0" y="4850975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23085" y="1028700"/>
            <a:ext cx="1464183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0" y="0"/>
                </a:moveTo>
                <a:lnTo>
                  <a:pt x="5329733" y="0"/>
                </a:lnTo>
                <a:lnTo>
                  <a:pt x="5329733" y="5323071"/>
                </a:lnTo>
                <a:lnTo>
                  <a:pt x="0" y="53230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29055" y="2685514"/>
            <a:ext cx="650466" cy="1310762"/>
          </a:xfrm>
          <a:custGeom>
            <a:avLst/>
            <a:gdLst/>
            <a:ahLst/>
            <a:cxnLst/>
            <a:rect l="l" t="t" r="r" b="b"/>
            <a:pathLst>
              <a:path w="650466" h="1310762">
                <a:moveTo>
                  <a:pt x="0" y="0"/>
                </a:moveTo>
                <a:lnTo>
                  <a:pt x="650466" y="0"/>
                </a:lnTo>
                <a:lnTo>
                  <a:pt x="650466" y="1310762"/>
                </a:lnTo>
                <a:lnTo>
                  <a:pt x="0" y="1310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 flipV="1">
            <a:off x="13188421" y="5436025"/>
            <a:ext cx="5099579" cy="4850975"/>
          </a:xfrm>
          <a:custGeom>
            <a:avLst/>
            <a:gdLst/>
            <a:ahLst/>
            <a:cxnLst/>
            <a:rect l="l" t="t" r="r" b="b"/>
            <a:pathLst>
              <a:path w="5099579" h="4850975">
                <a:moveTo>
                  <a:pt x="5099579" y="4850975"/>
                </a:moveTo>
                <a:lnTo>
                  <a:pt x="0" y="4850975"/>
                </a:lnTo>
                <a:lnTo>
                  <a:pt x="0" y="0"/>
                </a:lnTo>
                <a:lnTo>
                  <a:pt x="5099579" y="0"/>
                </a:lnTo>
                <a:lnTo>
                  <a:pt x="5099579" y="4850975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56445" y="190538"/>
            <a:ext cx="2173225" cy="2151493"/>
          </a:xfrm>
          <a:custGeom>
            <a:avLst/>
            <a:gdLst/>
            <a:ahLst/>
            <a:cxnLst/>
            <a:rect l="l" t="t" r="r" b="b"/>
            <a:pathLst>
              <a:path w="2173225" h="2151493">
                <a:moveTo>
                  <a:pt x="0" y="0"/>
                </a:moveTo>
                <a:lnTo>
                  <a:pt x="2173225" y="0"/>
                </a:lnTo>
                <a:lnTo>
                  <a:pt x="2173225" y="2151493"/>
                </a:lnTo>
                <a:lnTo>
                  <a:pt x="0" y="21514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952179" y="2123020"/>
            <a:ext cx="12916160" cy="503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9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Let’s compare the pigs in the story; they all build houses, that’s the same.</a:t>
            </a:r>
          </a:p>
        </p:txBody>
      </p:sp>
      <p:sp>
        <p:nvSpPr>
          <p:cNvPr id="7" name="AutoShape 7"/>
          <p:cNvSpPr/>
          <p:nvPr/>
        </p:nvSpPr>
        <p:spPr>
          <a:xfrm>
            <a:off x="2333045" y="3809348"/>
            <a:ext cx="14154427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2952179" y="2626308"/>
            <a:ext cx="12916160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333045" y="4784758"/>
            <a:ext cx="14154427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2398079" y="5876979"/>
            <a:ext cx="14024358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4428233" y="3837817"/>
            <a:ext cx="1654917" cy="611081"/>
            <a:chOff x="0" y="0"/>
            <a:chExt cx="2206556" cy="8147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92559" cy="814775"/>
            </a:xfrm>
            <a:custGeom>
              <a:avLst/>
              <a:gdLst/>
              <a:ahLst/>
              <a:cxnLst/>
              <a:rect l="l" t="t" r="r" b="b"/>
              <a:pathLst>
                <a:path w="692559" h="814775">
                  <a:moveTo>
                    <a:pt x="0" y="0"/>
                  </a:moveTo>
                  <a:lnTo>
                    <a:pt x="692559" y="0"/>
                  </a:lnTo>
                  <a:lnTo>
                    <a:pt x="692559" y="814775"/>
                  </a:lnTo>
                  <a:lnTo>
                    <a:pt x="0" y="814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72585" y="99568"/>
              <a:ext cx="756582" cy="535282"/>
            </a:xfrm>
            <a:custGeom>
              <a:avLst/>
              <a:gdLst/>
              <a:ahLst/>
              <a:cxnLst/>
              <a:rect l="l" t="t" r="r" b="b"/>
              <a:pathLst>
                <a:path w="756582" h="535282">
                  <a:moveTo>
                    <a:pt x="0" y="0"/>
                  </a:moveTo>
                  <a:lnTo>
                    <a:pt x="756582" y="0"/>
                  </a:lnTo>
                  <a:lnTo>
                    <a:pt x="756582" y="535282"/>
                  </a:lnTo>
                  <a:lnTo>
                    <a:pt x="0" y="535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87000" y="137586"/>
              <a:ext cx="619556" cy="459246"/>
            </a:xfrm>
            <a:custGeom>
              <a:avLst/>
              <a:gdLst/>
              <a:ahLst/>
              <a:cxnLst/>
              <a:rect l="l" t="t" r="r" b="b"/>
              <a:pathLst>
                <a:path w="619556" h="459246">
                  <a:moveTo>
                    <a:pt x="0" y="0"/>
                  </a:moveTo>
                  <a:lnTo>
                    <a:pt x="619556" y="0"/>
                  </a:lnTo>
                  <a:lnTo>
                    <a:pt x="619556" y="459246"/>
                  </a:lnTo>
                  <a:lnTo>
                    <a:pt x="0" y="459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3420333" y="1475966"/>
            <a:ext cx="676831" cy="710584"/>
          </a:xfrm>
          <a:custGeom>
            <a:avLst/>
            <a:gdLst/>
            <a:ahLst/>
            <a:cxnLst/>
            <a:rect l="l" t="t" r="r" b="b"/>
            <a:pathLst>
              <a:path w="676831" h="710584">
                <a:moveTo>
                  <a:pt x="0" y="0"/>
                </a:moveTo>
                <a:lnTo>
                  <a:pt x="676831" y="0"/>
                </a:lnTo>
                <a:lnTo>
                  <a:pt x="676831" y="710583"/>
                </a:lnTo>
                <a:lnTo>
                  <a:pt x="0" y="7105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>
            <a:off x="2184786" y="6888862"/>
            <a:ext cx="14658272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2333045" y="6377607"/>
            <a:ext cx="14154427" cy="462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  <a:spcBef>
                <a:spcPct val="0"/>
              </a:spcBef>
            </a:pPr>
            <a:r>
              <a:rPr lang="en-US" sz="259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96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In the new book, the narrator is the Wolf. He tells us what happened in his own words.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5934182" y="5829196"/>
            <a:ext cx="1048034" cy="1008018"/>
          </a:xfrm>
          <a:custGeom>
            <a:avLst/>
            <a:gdLst/>
            <a:ahLst/>
            <a:cxnLst/>
            <a:rect l="l" t="t" r="r" b="b"/>
            <a:pathLst>
              <a:path w="1048034" h="1008018">
                <a:moveTo>
                  <a:pt x="0" y="0"/>
                </a:moveTo>
                <a:lnTo>
                  <a:pt x="1048034" y="0"/>
                </a:lnTo>
                <a:lnTo>
                  <a:pt x="1048034" y="1008017"/>
                </a:lnTo>
                <a:lnTo>
                  <a:pt x="0" y="10080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AutoShape 19"/>
          <p:cNvSpPr/>
          <p:nvPr/>
        </p:nvSpPr>
        <p:spPr>
          <a:xfrm>
            <a:off x="1838301" y="7956404"/>
            <a:ext cx="15143914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4449641" y="4811907"/>
            <a:ext cx="694994" cy="605514"/>
          </a:xfrm>
          <a:custGeom>
            <a:avLst/>
            <a:gdLst/>
            <a:ahLst/>
            <a:cxnLst/>
            <a:rect l="l" t="t" r="r" b="b"/>
            <a:pathLst>
              <a:path w="694994" h="605514">
                <a:moveTo>
                  <a:pt x="0" y="0"/>
                </a:moveTo>
                <a:lnTo>
                  <a:pt x="694995" y="0"/>
                </a:lnTo>
                <a:lnTo>
                  <a:pt x="694995" y="605514"/>
                </a:lnTo>
                <a:lnTo>
                  <a:pt x="0" y="605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13944600" y="2672643"/>
            <a:ext cx="2763415" cy="672460"/>
            <a:chOff x="0" y="0"/>
            <a:chExt cx="3684553" cy="896614"/>
          </a:xfrm>
        </p:grpSpPr>
        <p:grpSp>
          <p:nvGrpSpPr>
            <p:cNvPr id="22" name="Group 22"/>
            <p:cNvGrpSpPr/>
            <p:nvPr/>
          </p:nvGrpSpPr>
          <p:grpSpPr>
            <a:xfrm>
              <a:off x="773576" y="65996"/>
              <a:ext cx="1706278" cy="769458"/>
              <a:chOff x="0" y="0"/>
              <a:chExt cx="791699" cy="35702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791699" cy="357022"/>
              </a:xfrm>
              <a:custGeom>
                <a:avLst/>
                <a:gdLst/>
                <a:ahLst/>
                <a:cxnLst/>
                <a:rect l="l" t="t" r="r" b="b"/>
                <a:pathLst>
                  <a:path w="791699" h="357022">
                    <a:moveTo>
                      <a:pt x="0" y="0"/>
                    </a:moveTo>
                    <a:lnTo>
                      <a:pt x="791699" y="0"/>
                    </a:lnTo>
                    <a:lnTo>
                      <a:pt x="791699" y="357022"/>
                    </a:lnTo>
                    <a:lnTo>
                      <a:pt x="0" y="357022"/>
                    </a:lnTo>
                    <a:close/>
                  </a:path>
                </a:pathLst>
              </a:custGeom>
              <a:solidFill>
                <a:srgbClr val="03204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791699" cy="3951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5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842177" y="45143"/>
              <a:ext cx="1614552" cy="7693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16"/>
                </a:lnSpc>
              </a:pPr>
              <a:r>
                <a:rPr lang="en-US" sz="1082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Remember our Venn </a:t>
              </a:r>
            </a:p>
            <a:p>
              <a:pPr algn="ctr">
                <a:lnSpc>
                  <a:spcPts val="1516"/>
                </a:lnSpc>
              </a:pPr>
              <a:r>
                <a:rPr lang="en-US" sz="1082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diagrams from </a:t>
              </a:r>
            </a:p>
            <a:p>
              <a:pPr algn="ctr">
                <a:lnSpc>
                  <a:spcPts val="1516"/>
                </a:lnSpc>
                <a:spcBef>
                  <a:spcPct val="0"/>
                </a:spcBef>
              </a:pPr>
              <a:r>
                <a:rPr lang="en-US" sz="1082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Cinderella.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2505194" y="77323"/>
              <a:ext cx="1179358" cy="803438"/>
            </a:xfrm>
            <a:custGeom>
              <a:avLst/>
              <a:gdLst/>
              <a:ahLst/>
              <a:cxnLst/>
              <a:rect l="l" t="t" r="r" b="b"/>
              <a:pathLst>
                <a:path w="1179358" h="803438">
                  <a:moveTo>
                    <a:pt x="0" y="0"/>
                  </a:moveTo>
                  <a:lnTo>
                    <a:pt x="1179359" y="0"/>
                  </a:lnTo>
                  <a:lnTo>
                    <a:pt x="1179359" y="803438"/>
                  </a:lnTo>
                  <a:lnTo>
                    <a:pt x="0" y="803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0" y="0"/>
              <a:ext cx="3684553" cy="896614"/>
              <a:chOff x="0" y="0"/>
              <a:chExt cx="980870" cy="23868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80870" cy="238689"/>
              </a:xfrm>
              <a:custGeom>
                <a:avLst/>
                <a:gdLst/>
                <a:ahLst/>
                <a:cxnLst/>
                <a:rect l="l" t="t" r="r" b="b"/>
                <a:pathLst>
                  <a:path w="980870" h="238689">
                    <a:moveTo>
                      <a:pt x="0" y="0"/>
                    </a:moveTo>
                    <a:lnTo>
                      <a:pt x="980870" y="0"/>
                    </a:lnTo>
                    <a:lnTo>
                      <a:pt x="980870" y="238689"/>
                    </a:lnTo>
                    <a:lnTo>
                      <a:pt x="0" y="238689"/>
                    </a:lnTo>
                    <a:close/>
                  </a:path>
                </a:pathLst>
              </a:custGeom>
              <a:ln w="38100" cap="sq">
                <a:solidFill>
                  <a:srgbClr val="004AA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980870" cy="276789"/>
              </a:xfrm>
              <a:prstGeom prst="rect">
                <a:avLst/>
              </a:prstGeom>
            </p:spPr>
            <p:txBody>
              <a:bodyPr lIns="88542" tIns="88542" rIns="88542" bIns="88542" rtlCol="0" anchor="ctr"/>
              <a:lstStyle/>
              <a:p>
                <a:pPr algn="ctr">
                  <a:lnSpc>
                    <a:spcPts val="2043"/>
                  </a:lnSpc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47558" y="28302"/>
              <a:ext cx="650630" cy="769458"/>
            </a:xfrm>
            <a:custGeom>
              <a:avLst/>
              <a:gdLst/>
              <a:ahLst/>
              <a:cxnLst/>
              <a:rect l="l" t="t" r="r" b="b"/>
              <a:pathLst>
                <a:path w="650630" h="769458">
                  <a:moveTo>
                    <a:pt x="0" y="0"/>
                  </a:moveTo>
                  <a:lnTo>
                    <a:pt x="650630" y="0"/>
                  </a:lnTo>
                  <a:lnTo>
                    <a:pt x="650630" y="769457"/>
                  </a:lnTo>
                  <a:lnTo>
                    <a:pt x="0" y="769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AutoShape 31"/>
          <p:cNvSpPr/>
          <p:nvPr/>
        </p:nvSpPr>
        <p:spPr>
          <a:xfrm>
            <a:off x="2184786" y="8966096"/>
            <a:ext cx="1445094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2333045" y="8454841"/>
            <a:ext cx="14154427" cy="45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  <a:spcBef>
                <a:spcPct val="0"/>
              </a:spcBef>
            </a:pPr>
            <a:r>
              <a:rPr lang="en-US" sz="259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96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The pigs might have a bias because they think the Wolf is always trying to hurt them.</a:t>
            </a:r>
          </a:p>
        </p:txBody>
      </p:sp>
      <p:sp>
        <p:nvSpPr>
          <p:cNvPr id="33" name="Freeform 33"/>
          <p:cNvSpPr/>
          <p:nvPr/>
        </p:nvSpPr>
        <p:spPr>
          <a:xfrm>
            <a:off x="12001817" y="8615160"/>
            <a:ext cx="2191442" cy="2191442"/>
          </a:xfrm>
          <a:custGeom>
            <a:avLst/>
            <a:gdLst/>
            <a:ahLst/>
            <a:cxnLst/>
            <a:rect l="l" t="t" r="r" b="b"/>
            <a:pathLst>
              <a:path w="2191442" h="2191442">
                <a:moveTo>
                  <a:pt x="0" y="0"/>
                </a:moveTo>
                <a:lnTo>
                  <a:pt x="2191441" y="0"/>
                </a:lnTo>
                <a:lnTo>
                  <a:pt x="2191441" y="2191442"/>
                </a:lnTo>
                <a:lnTo>
                  <a:pt x="0" y="2191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0" y="8860336"/>
            <a:ext cx="3101443" cy="1426664"/>
          </a:xfrm>
          <a:custGeom>
            <a:avLst/>
            <a:gdLst/>
            <a:ahLst/>
            <a:cxnLst/>
            <a:rect l="l" t="t" r="r" b="b"/>
            <a:pathLst>
              <a:path w="3101443" h="1426664">
                <a:moveTo>
                  <a:pt x="0" y="0"/>
                </a:moveTo>
                <a:lnTo>
                  <a:pt x="3101443" y="0"/>
                </a:lnTo>
                <a:lnTo>
                  <a:pt x="3101443" y="1426664"/>
                </a:lnTo>
                <a:lnTo>
                  <a:pt x="0" y="1426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5" name="Group 35"/>
          <p:cNvGrpSpPr/>
          <p:nvPr/>
        </p:nvGrpSpPr>
        <p:grpSpPr>
          <a:xfrm>
            <a:off x="16708014" y="8082351"/>
            <a:ext cx="1567499" cy="820175"/>
            <a:chOff x="0" y="0"/>
            <a:chExt cx="2365456" cy="1005817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2312821" cy="966694"/>
              <a:chOff x="0" y="0"/>
              <a:chExt cx="686195" cy="28681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686195" cy="286810"/>
              </a:xfrm>
              <a:custGeom>
                <a:avLst/>
                <a:gdLst/>
                <a:ahLst/>
                <a:cxnLst/>
                <a:rect l="l" t="t" r="r" b="b"/>
                <a:pathLst>
                  <a:path w="686195" h="286810">
                    <a:moveTo>
                      <a:pt x="0" y="0"/>
                    </a:moveTo>
                    <a:lnTo>
                      <a:pt x="686195" y="0"/>
                    </a:lnTo>
                    <a:lnTo>
                      <a:pt x="686195" y="286810"/>
                    </a:lnTo>
                    <a:lnTo>
                      <a:pt x="0" y="286810"/>
                    </a:lnTo>
                    <a:close/>
                  </a:path>
                </a:pathLst>
              </a:custGeom>
              <a:solidFill>
                <a:srgbClr val="032049"/>
              </a:solidFill>
              <a:ln w="38100" cap="sq">
                <a:solidFill>
                  <a:srgbClr val="FFFE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38100"/>
                <a:ext cx="686195" cy="324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0" y="60689"/>
              <a:ext cx="2305190" cy="945128"/>
            </a:xfrm>
            <a:custGeom>
              <a:avLst/>
              <a:gdLst/>
              <a:ahLst/>
              <a:cxnLst/>
              <a:rect l="l" t="t" r="r" b="b"/>
              <a:pathLst>
                <a:path w="2305190" h="945128">
                  <a:moveTo>
                    <a:pt x="0" y="0"/>
                  </a:moveTo>
                  <a:lnTo>
                    <a:pt x="2305190" y="0"/>
                  </a:lnTo>
                  <a:lnTo>
                    <a:pt x="2305190" y="945128"/>
                  </a:lnTo>
                  <a:lnTo>
                    <a:pt x="0" y="945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93133" y="193489"/>
              <a:ext cx="659685" cy="481020"/>
            </a:xfrm>
            <a:custGeom>
              <a:avLst/>
              <a:gdLst/>
              <a:ahLst/>
              <a:cxnLst/>
              <a:rect l="l" t="t" r="r" b="b"/>
              <a:pathLst>
                <a:path w="659685" h="481020">
                  <a:moveTo>
                    <a:pt x="0" y="0"/>
                  </a:moveTo>
                  <a:lnTo>
                    <a:pt x="659685" y="0"/>
                  </a:lnTo>
                  <a:lnTo>
                    <a:pt x="659685" y="481020"/>
                  </a:lnTo>
                  <a:lnTo>
                    <a:pt x="0" y="481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1346236" y="36682"/>
              <a:ext cx="1019220" cy="882899"/>
            </a:xfrm>
            <a:custGeom>
              <a:avLst/>
              <a:gdLst/>
              <a:ahLst/>
              <a:cxnLst/>
              <a:rect l="l" t="t" r="r" b="b"/>
              <a:pathLst>
                <a:path w="1019220" h="882899">
                  <a:moveTo>
                    <a:pt x="0" y="0"/>
                  </a:moveTo>
                  <a:lnTo>
                    <a:pt x="1019220" y="0"/>
                  </a:lnTo>
                  <a:lnTo>
                    <a:pt x="1019220" y="882899"/>
                  </a:lnTo>
                  <a:lnTo>
                    <a:pt x="0" y="882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6982216" y="6963161"/>
            <a:ext cx="993243" cy="993243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19"/>
              <a:stretch>
                <a:fillRect l="-16573" r="-16573"/>
              </a:stretch>
            </a:blipFill>
            <a:ln w="38100" cap="sq">
              <a:gradFill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5736391" y="390563"/>
            <a:ext cx="8418698" cy="109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2"/>
              </a:lnSpc>
              <a:spcBef>
                <a:spcPct val="0"/>
              </a:spcBef>
            </a:pPr>
            <a:r>
              <a:rPr lang="en-US" sz="8497" i="1">
                <a:solidFill>
                  <a:srgbClr val="7843E6"/>
                </a:solidFill>
                <a:latin typeface="Bungee"/>
                <a:ea typeface="Bungee"/>
                <a:cs typeface="Bungee"/>
                <a:sym typeface="Bungee"/>
              </a:rPr>
              <a:t>VOCABULARY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496074" y="1599083"/>
            <a:ext cx="7828368" cy="50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Compare:</a:t>
            </a:r>
            <a:r>
              <a:rPr lang="en-US" sz="29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To find how two or more things are alike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482372" y="2729872"/>
            <a:ext cx="8614792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Contrast: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To find out how two things are different.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257620" y="3251144"/>
            <a:ext cx="14305277" cy="424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  <a:spcBef>
                <a:spcPct val="0"/>
              </a:spcBef>
            </a:pPr>
            <a:r>
              <a:rPr lang="en-US" sz="2442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442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The Wolf in the new story is funny, but in the traditional story, he seems mean. That’s a contrast!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459881" y="3770304"/>
            <a:ext cx="10116351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Analyze: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To look at something carefully to understand it better.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333045" y="4292553"/>
            <a:ext cx="14154427" cy="410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3"/>
              </a:lnSpc>
              <a:spcBef>
                <a:spcPct val="0"/>
              </a:spcBef>
            </a:pPr>
            <a:r>
              <a:rPr lang="en-US" sz="241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416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We’re going to think carefully about why the pigs built their houses out of straw, sticks, and bricks.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308219" y="4806865"/>
            <a:ext cx="8846870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Point of View: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The way someone sees or tells a story.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257620" y="5319590"/>
            <a:ext cx="14305277" cy="411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0"/>
              </a:lnSpc>
              <a:spcBef>
                <a:spcPct val="0"/>
              </a:spcBef>
            </a:pPr>
            <a:r>
              <a:rPr lang="en-US" sz="2364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364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In the traditional story, the pigs tell the story, but in the new book, we hear the Wolf's point of view.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475483" y="5874407"/>
            <a:ext cx="8717775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Narrator: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The person or character telling the story.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646690" y="6886290"/>
            <a:ext cx="14061325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Perspective: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How someone thinks or feels about something based on their experiences.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838301" y="7399014"/>
            <a:ext cx="15143914" cy="43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0"/>
              </a:lnSpc>
              <a:spcBef>
                <a:spcPct val="0"/>
              </a:spcBef>
            </a:pPr>
            <a:r>
              <a:rPr lang="en-US" sz="2564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64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In the traditional story, the pigs tell the story, but in the new book, we hear the Wolf's point of view.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335118" y="7951642"/>
            <a:ext cx="14921298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Bias: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A strong feeling that makes someone see things in a certain way, sometimes unfairly.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2958267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5329733" y="0"/>
                </a:moveTo>
                <a:lnTo>
                  <a:pt x="0" y="0"/>
                </a:lnTo>
                <a:lnTo>
                  <a:pt x="0" y="5323071"/>
                </a:lnTo>
                <a:lnTo>
                  <a:pt x="5329733" y="5323071"/>
                </a:lnTo>
                <a:lnTo>
                  <a:pt x="532973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V="1">
            <a:off x="0" y="5436025"/>
            <a:ext cx="5099579" cy="4850975"/>
          </a:xfrm>
          <a:custGeom>
            <a:avLst/>
            <a:gdLst/>
            <a:ahLst/>
            <a:cxnLst/>
            <a:rect l="l" t="t" r="r" b="b"/>
            <a:pathLst>
              <a:path w="5099579" h="4850975">
                <a:moveTo>
                  <a:pt x="0" y="4850975"/>
                </a:moveTo>
                <a:lnTo>
                  <a:pt x="5099579" y="4850975"/>
                </a:lnTo>
                <a:lnTo>
                  <a:pt x="5099579" y="0"/>
                </a:lnTo>
                <a:lnTo>
                  <a:pt x="0" y="0"/>
                </a:lnTo>
                <a:lnTo>
                  <a:pt x="0" y="485097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294742" y="0"/>
            <a:ext cx="7468362" cy="10287000"/>
          </a:xfrm>
          <a:custGeom>
            <a:avLst/>
            <a:gdLst/>
            <a:ahLst/>
            <a:cxnLst/>
            <a:rect l="l" t="t" r="r" b="b"/>
            <a:pathLst>
              <a:path w="7468362" h="10287000">
                <a:moveTo>
                  <a:pt x="0" y="0"/>
                </a:moveTo>
                <a:lnTo>
                  <a:pt x="7468362" y="0"/>
                </a:lnTo>
                <a:lnTo>
                  <a:pt x="74683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28700" y="3647662"/>
            <a:ext cx="3454148" cy="2196263"/>
          </a:xfrm>
          <a:custGeom>
            <a:avLst/>
            <a:gdLst/>
            <a:ahLst/>
            <a:cxnLst/>
            <a:rect l="l" t="t" r="r" b="b"/>
            <a:pathLst>
              <a:path w="3454148" h="2196263">
                <a:moveTo>
                  <a:pt x="0" y="0"/>
                </a:moveTo>
                <a:lnTo>
                  <a:pt x="3454148" y="0"/>
                </a:lnTo>
                <a:lnTo>
                  <a:pt x="3454148" y="2196263"/>
                </a:lnTo>
                <a:lnTo>
                  <a:pt x="0" y="21962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377156" y="5843925"/>
            <a:ext cx="4491956" cy="3717093"/>
          </a:xfrm>
          <a:custGeom>
            <a:avLst/>
            <a:gdLst/>
            <a:ahLst/>
            <a:cxnLst/>
            <a:rect l="l" t="t" r="r" b="b"/>
            <a:pathLst>
              <a:path w="4491956" h="3717093">
                <a:moveTo>
                  <a:pt x="0" y="0"/>
                </a:moveTo>
                <a:lnTo>
                  <a:pt x="4491955" y="0"/>
                </a:lnTo>
                <a:lnTo>
                  <a:pt x="4491955" y="3717093"/>
                </a:lnTo>
                <a:lnTo>
                  <a:pt x="0" y="37170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 rot="-1437255">
            <a:off x="671182" y="1011738"/>
            <a:ext cx="3300761" cy="200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7"/>
              </a:lnSpc>
              <a:spcBef>
                <a:spcPct val="0"/>
              </a:spcBef>
            </a:pPr>
            <a:r>
              <a:rPr lang="en-US" sz="39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Whose perspective is this story from? </a:t>
            </a:r>
          </a:p>
        </p:txBody>
      </p:sp>
      <p:sp>
        <p:nvSpPr>
          <p:cNvPr id="8" name="TextBox 8"/>
          <p:cNvSpPr txBox="1"/>
          <p:nvPr/>
        </p:nvSpPr>
        <p:spPr>
          <a:xfrm rot="1056402">
            <a:off x="13962669" y="3470773"/>
            <a:ext cx="3300761" cy="101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7"/>
              </a:lnSpc>
              <a:spcBef>
                <a:spcPct val="0"/>
              </a:spcBef>
            </a:pPr>
            <a:r>
              <a:rPr lang="en-US" sz="39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How do we know?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0" y="0"/>
                </a:moveTo>
                <a:lnTo>
                  <a:pt x="5329733" y="0"/>
                </a:lnTo>
                <a:lnTo>
                  <a:pt x="5329733" y="5323071"/>
                </a:lnTo>
                <a:lnTo>
                  <a:pt x="0" y="53230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3188421" y="5436025"/>
            <a:ext cx="5099579" cy="4850975"/>
          </a:xfrm>
          <a:custGeom>
            <a:avLst/>
            <a:gdLst/>
            <a:ahLst/>
            <a:cxnLst/>
            <a:rect l="l" t="t" r="r" b="b"/>
            <a:pathLst>
              <a:path w="5099579" h="4850975">
                <a:moveTo>
                  <a:pt x="5099579" y="4850975"/>
                </a:moveTo>
                <a:lnTo>
                  <a:pt x="0" y="4850975"/>
                </a:lnTo>
                <a:lnTo>
                  <a:pt x="0" y="0"/>
                </a:lnTo>
                <a:lnTo>
                  <a:pt x="5099579" y="0"/>
                </a:lnTo>
                <a:lnTo>
                  <a:pt x="5099579" y="485097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14250" y="228036"/>
            <a:ext cx="15645050" cy="4200789"/>
            <a:chOff x="0" y="0"/>
            <a:chExt cx="20860066" cy="5601052"/>
          </a:xfrm>
        </p:grpSpPr>
        <p:sp>
          <p:nvSpPr>
            <p:cNvPr id="5" name="TextBox 5"/>
            <p:cNvSpPr txBox="1"/>
            <p:nvPr/>
          </p:nvSpPr>
          <p:spPr>
            <a:xfrm>
              <a:off x="0" y="2928995"/>
              <a:ext cx="20860066" cy="2672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6"/>
                </a:lnSpc>
              </a:pPr>
              <a:r>
                <a:rPr lang="en-US" sz="13469" b="1" i="1">
                  <a:solidFill>
                    <a:srgbClr val="FFFFFF"/>
                  </a:solidFill>
                  <a:latin typeface="Sabon Bold Italics"/>
                  <a:ea typeface="Sabon Bold Italics"/>
                  <a:cs typeface="Sabon Bold Italics"/>
                  <a:sym typeface="Sabon Bold Italics"/>
                </a:rPr>
                <a:t>&amp; Talk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52425"/>
              <a:ext cx="20848991" cy="3305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242"/>
                </a:lnSpc>
              </a:pPr>
              <a:r>
                <a:rPr lang="en-US" sz="18047" b="1" spc="-360">
                  <a:solidFill>
                    <a:srgbClr val="0F2F76"/>
                  </a:solidFill>
                  <a:latin typeface="Migra Ultra-Bold"/>
                  <a:ea typeface="Migra Ultra-Bold"/>
                  <a:cs typeface="Migra Ultra-Bold"/>
                  <a:sym typeface="Migra Ultra-Bold"/>
                </a:rPr>
                <a:t>Turn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88013" y="5521750"/>
            <a:ext cx="9311973" cy="139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3"/>
              </a:lnSpc>
            </a:pPr>
            <a:r>
              <a:rPr lang="en-US" sz="530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How do you think the wolf might </a:t>
            </a:r>
          </a:p>
          <a:p>
            <a:pPr algn="ctr">
              <a:lnSpc>
                <a:spcPts val="5353"/>
              </a:lnSpc>
              <a:spcBef>
                <a:spcPct val="0"/>
              </a:spcBef>
            </a:pPr>
            <a:r>
              <a:rPr lang="en-US" sz="530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tell this story differently?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329733" cy="5323071"/>
          </a:xfrm>
          <a:custGeom>
            <a:avLst/>
            <a:gdLst/>
            <a:ahLst/>
            <a:cxnLst/>
            <a:rect l="l" t="t" r="r" b="b"/>
            <a:pathLst>
              <a:path w="5329733" h="5323071">
                <a:moveTo>
                  <a:pt x="0" y="0"/>
                </a:moveTo>
                <a:lnTo>
                  <a:pt x="5329733" y="0"/>
                </a:lnTo>
                <a:lnTo>
                  <a:pt x="5329733" y="5323071"/>
                </a:lnTo>
                <a:lnTo>
                  <a:pt x="0" y="53230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29055" y="2685514"/>
            <a:ext cx="650466" cy="1310762"/>
          </a:xfrm>
          <a:custGeom>
            <a:avLst/>
            <a:gdLst/>
            <a:ahLst/>
            <a:cxnLst/>
            <a:rect l="l" t="t" r="r" b="b"/>
            <a:pathLst>
              <a:path w="650466" h="1310762">
                <a:moveTo>
                  <a:pt x="0" y="0"/>
                </a:moveTo>
                <a:lnTo>
                  <a:pt x="650466" y="0"/>
                </a:lnTo>
                <a:lnTo>
                  <a:pt x="650466" y="1310762"/>
                </a:lnTo>
                <a:lnTo>
                  <a:pt x="0" y="1310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 flipV="1">
            <a:off x="13188421" y="5436025"/>
            <a:ext cx="5099579" cy="4850975"/>
          </a:xfrm>
          <a:custGeom>
            <a:avLst/>
            <a:gdLst/>
            <a:ahLst/>
            <a:cxnLst/>
            <a:rect l="l" t="t" r="r" b="b"/>
            <a:pathLst>
              <a:path w="5099579" h="4850975">
                <a:moveTo>
                  <a:pt x="5099579" y="4850975"/>
                </a:moveTo>
                <a:lnTo>
                  <a:pt x="0" y="4850975"/>
                </a:lnTo>
                <a:lnTo>
                  <a:pt x="0" y="0"/>
                </a:lnTo>
                <a:lnTo>
                  <a:pt x="5099579" y="0"/>
                </a:lnTo>
                <a:lnTo>
                  <a:pt x="5099579" y="4850975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933103" y="0"/>
            <a:ext cx="8255317" cy="10287000"/>
          </a:xfrm>
          <a:custGeom>
            <a:avLst/>
            <a:gdLst/>
            <a:ahLst/>
            <a:cxnLst/>
            <a:rect l="l" t="t" r="r" b="b"/>
            <a:pathLst>
              <a:path w="8255317" h="10287000">
                <a:moveTo>
                  <a:pt x="0" y="0"/>
                </a:moveTo>
                <a:lnTo>
                  <a:pt x="8255318" y="0"/>
                </a:lnTo>
                <a:lnTo>
                  <a:pt x="82553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21411" y="4598162"/>
            <a:ext cx="3648310" cy="3140587"/>
          </a:xfrm>
          <a:custGeom>
            <a:avLst/>
            <a:gdLst/>
            <a:ahLst/>
            <a:cxnLst/>
            <a:rect l="l" t="t" r="r" b="b"/>
            <a:pathLst>
              <a:path w="3648310" h="3140587">
                <a:moveTo>
                  <a:pt x="0" y="0"/>
                </a:moveTo>
                <a:lnTo>
                  <a:pt x="3648309" y="0"/>
                </a:lnTo>
                <a:lnTo>
                  <a:pt x="3648309" y="3140586"/>
                </a:lnTo>
                <a:lnTo>
                  <a:pt x="0" y="31405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124786" y="1139299"/>
            <a:ext cx="1521090" cy="1546216"/>
          </a:xfrm>
          <a:custGeom>
            <a:avLst/>
            <a:gdLst/>
            <a:ahLst/>
            <a:cxnLst/>
            <a:rect l="l" t="t" r="r" b="b"/>
            <a:pathLst>
              <a:path w="1521090" h="1546216">
                <a:moveTo>
                  <a:pt x="0" y="0"/>
                </a:moveTo>
                <a:lnTo>
                  <a:pt x="1521090" y="0"/>
                </a:lnTo>
                <a:lnTo>
                  <a:pt x="1521090" y="1546215"/>
                </a:lnTo>
                <a:lnTo>
                  <a:pt x="0" y="15462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431011" y="2973912"/>
            <a:ext cx="3454320" cy="3248500"/>
          </a:xfrm>
          <a:custGeom>
            <a:avLst/>
            <a:gdLst/>
            <a:ahLst/>
            <a:cxnLst/>
            <a:rect l="l" t="t" r="r" b="b"/>
            <a:pathLst>
              <a:path w="3454320" h="3248500">
                <a:moveTo>
                  <a:pt x="0" y="0"/>
                </a:moveTo>
                <a:lnTo>
                  <a:pt x="3454320" y="0"/>
                </a:lnTo>
                <a:lnTo>
                  <a:pt x="3454320" y="3248500"/>
                </a:lnTo>
                <a:lnTo>
                  <a:pt x="0" y="3248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299691" cy="3295567"/>
          </a:xfrm>
          <a:custGeom>
            <a:avLst/>
            <a:gdLst/>
            <a:ahLst/>
            <a:cxnLst/>
            <a:rect l="l" t="t" r="r" b="b"/>
            <a:pathLst>
              <a:path w="3299691" h="3295567">
                <a:moveTo>
                  <a:pt x="0" y="0"/>
                </a:moveTo>
                <a:lnTo>
                  <a:pt x="3299691" y="0"/>
                </a:lnTo>
                <a:lnTo>
                  <a:pt x="3299691" y="3295567"/>
                </a:lnTo>
                <a:lnTo>
                  <a:pt x="0" y="329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5327" y="3906093"/>
            <a:ext cx="3331776" cy="1799159"/>
          </a:xfrm>
          <a:custGeom>
            <a:avLst/>
            <a:gdLst/>
            <a:ahLst/>
            <a:cxnLst/>
            <a:rect l="l" t="t" r="r" b="b"/>
            <a:pathLst>
              <a:path w="3331776" h="1799159">
                <a:moveTo>
                  <a:pt x="0" y="0"/>
                </a:moveTo>
                <a:lnTo>
                  <a:pt x="3331775" y="0"/>
                </a:lnTo>
                <a:lnTo>
                  <a:pt x="3331775" y="1799158"/>
                </a:lnTo>
                <a:lnTo>
                  <a:pt x="0" y="17991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 flipV="1">
            <a:off x="15554420" y="7686682"/>
            <a:ext cx="2733580" cy="2600318"/>
          </a:xfrm>
          <a:custGeom>
            <a:avLst/>
            <a:gdLst/>
            <a:ahLst/>
            <a:cxnLst/>
            <a:rect l="l" t="t" r="r" b="b"/>
            <a:pathLst>
              <a:path w="2733580" h="2600318">
                <a:moveTo>
                  <a:pt x="2733580" y="2600318"/>
                </a:moveTo>
                <a:lnTo>
                  <a:pt x="0" y="2600318"/>
                </a:lnTo>
                <a:lnTo>
                  <a:pt x="0" y="0"/>
                </a:lnTo>
                <a:lnTo>
                  <a:pt x="2733580" y="0"/>
                </a:lnTo>
                <a:lnTo>
                  <a:pt x="2733580" y="260031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V="1">
            <a:off x="-12857" y="7686682"/>
            <a:ext cx="2733580" cy="2600318"/>
          </a:xfrm>
          <a:custGeom>
            <a:avLst/>
            <a:gdLst/>
            <a:ahLst/>
            <a:cxnLst/>
            <a:rect l="l" t="t" r="r" b="b"/>
            <a:pathLst>
              <a:path w="2733580" h="2600318">
                <a:moveTo>
                  <a:pt x="0" y="2600318"/>
                </a:moveTo>
                <a:lnTo>
                  <a:pt x="2733580" y="2600318"/>
                </a:lnTo>
                <a:lnTo>
                  <a:pt x="2733580" y="0"/>
                </a:lnTo>
                <a:lnTo>
                  <a:pt x="0" y="0"/>
                </a:lnTo>
                <a:lnTo>
                  <a:pt x="0" y="260031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14988309" y="0"/>
            <a:ext cx="3299691" cy="3295567"/>
          </a:xfrm>
          <a:custGeom>
            <a:avLst/>
            <a:gdLst/>
            <a:ahLst/>
            <a:cxnLst/>
            <a:rect l="l" t="t" r="r" b="b"/>
            <a:pathLst>
              <a:path w="3299691" h="3295567">
                <a:moveTo>
                  <a:pt x="3299691" y="0"/>
                </a:moveTo>
                <a:lnTo>
                  <a:pt x="0" y="0"/>
                </a:lnTo>
                <a:lnTo>
                  <a:pt x="0" y="3295567"/>
                </a:lnTo>
                <a:lnTo>
                  <a:pt x="3299691" y="3295567"/>
                </a:lnTo>
                <a:lnTo>
                  <a:pt x="329969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4048105" y="1209228"/>
            <a:ext cx="10306071" cy="8992047"/>
            <a:chOff x="0" y="0"/>
            <a:chExt cx="13741428" cy="11989396"/>
          </a:xfrm>
        </p:grpSpPr>
        <p:grpSp>
          <p:nvGrpSpPr>
            <p:cNvPr id="8" name="Group 8"/>
            <p:cNvGrpSpPr/>
            <p:nvPr/>
          </p:nvGrpSpPr>
          <p:grpSpPr>
            <a:xfrm>
              <a:off x="63411" y="50230"/>
              <a:ext cx="13640278" cy="11859815"/>
              <a:chOff x="0" y="0"/>
              <a:chExt cx="2694376" cy="234267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694376" cy="2342679"/>
              </a:xfrm>
              <a:custGeom>
                <a:avLst/>
                <a:gdLst/>
                <a:ahLst/>
                <a:cxnLst/>
                <a:rect l="l" t="t" r="r" b="b"/>
                <a:pathLst>
                  <a:path w="2694376" h="2342679">
                    <a:moveTo>
                      <a:pt x="0" y="0"/>
                    </a:moveTo>
                    <a:lnTo>
                      <a:pt x="2694376" y="0"/>
                    </a:lnTo>
                    <a:lnTo>
                      <a:pt x="2694376" y="2342679"/>
                    </a:lnTo>
                    <a:lnTo>
                      <a:pt x="0" y="234267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7AD">
                      <a:alpha val="100000"/>
                    </a:srgbClr>
                  </a:gs>
                  <a:gs pos="100000">
                    <a:srgbClr val="FFA9F9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2694376" cy="2380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53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41155" y="50230"/>
              <a:ext cx="6807751" cy="1421849"/>
              <a:chOff x="0" y="0"/>
              <a:chExt cx="1344741" cy="28085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344741" cy="280859"/>
              </a:xfrm>
              <a:custGeom>
                <a:avLst/>
                <a:gdLst/>
                <a:ahLst/>
                <a:cxnLst/>
                <a:rect l="l" t="t" r="r" b="b"/>
                <a:pathLst>
                  <a:path w="1344741" h="280859">
                    <a:moveTo>
                      <a:pt x="0" y="0"/>
                    </a:moveTo>
                    <a:lnTo>
                      <a:pt x="1344741" y="0"/>
                    </a:lnTo>
                    <a:lnTo>
                      <a:pt x="1344741" y="280859"/>
                    </a:lnTo>
                    <a:lnTo>
                      <a:pt x="0" y="280859"/>
                    </a:lnTo>
                    <a:close/>
                  </a:path>
                </a:pathLst>
              </a:custGeom>
              <a:solidFill>
                <a:srgbClr val="C67DE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344741" cy="318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5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6898837" y="53128"/>
              <a:ext cx="6807751" cy="1421849"/>
              <a:chOff x="0" y="0"/>
              <a:chExt cx="1344741" cy="28085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344741" cy="280859"/>
              </a:xfrm>
              <a:custGeom>
                <a:avLst/>
                <a:gdLst/>
                <a:ahLst/>
                <a:cxnLst/>
                <a:rect l="l" t="t" r="r" b="b"/>
                <a:pathLst>
                  <a:path w="1344741" h="280859">
                    <a:moveTo>
                      <a:pt x="0" y="0"/>
                    </a:moveTo>
                    <a:lnTo>
                      <a:pt x="1344741" y="0"/>
                    </a:lnTo>
                    <a:lnTo>
                      <a:pt x="1344741" y="280859"/>
                    </a:lnTo>
                    <a:lnTo>
                      <a:pt x="0" y="280859"/>
                    </a:lnTo>
                    <a:close/>
                  </a:path>
                </a:pathLst>
              </a:custGeom>
              <a:solidFill>
                <a:srgbClr val="70C48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344741" cy="318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5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0" y="0"/>
              <a:ext cx="13741428" cy="11989396"/>
            </a:xfrm>
            <a:custGeom>
              <a:avLst/>
              <a:gdLst/>
              <a:ahLst/>
              <a:cxnLst/>
              <a:rect l="l" t="t" r="r" b="b"/>
              <a:pathLst>
                <a:path w="13741428" h="11989396">
                  <a:moveTo>
                    <a:pt x="0" y="0"/>
                  </a:moveTo>
                  <a:lnTo>
                    <a:pt x="13741428" y="0"/>
                  </a:lnTo>
                  <a:lnTo>
                    <a:pt x="13741428" y="11989396"/>
                  </a:lnTo>
                  <a:lnTo>
                    <a:pt x="0" y="119893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565632" y="5959083"/>
            <a:ext cx="1576601" cy="1709052"/>
          </a:xfrm>
          <a:custGeom>
            <a:avLst/>
            <a:gdLst/>
            <a:ahLst/>
            <a:cxnLst/>
            <a:rect l="l" t="t" r="r" b="b"/>
            <a:pathLst>
              <a:path w="1576601" h="1709052">
                <a:moveTo>
                  <a:pt x="0" y="0"/>
                </a:moveTo>
                <a:lnTo>
                  <a:pt x="1576601" y="0"/>
                </a:lnTo>
                <a:lnTo>
                  <a:pt x="1576601" y="1709053"/>
                </a:lnTo>
                <a:lnTo>
                  <a:pt x="0" y="17090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471177" y="1771208"/>
            <a:ext cx="2600075" cy="1781051"/>
          </a:xfrm>
          <a:custGeom>
            <a:avLst/>
            <a:gdLst/>
            <a:ahLst/>
            <a:cxnLst/>
            <a:rect l="l" t="t" r="r" b="b"/>
            <a:pathLst>
              <a:path w="2600075" h="1781051">
                <a:moveTo>
                  <a:pt x="0" y="0"/>
                </a:moveTo>
                <a:lnTo>
                  <a:pt x="2600075" y="0"/>
                </a:lnTo>
                <a:lnTo>
                  <a:pt x="2600075" y="1781051"/>
                </a:lnTo>
                <a:lnTo>
                  <a:pt x="0" y="17810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771214" y="7921968"/>
            <a:ext cx="2039579" cy="874470"/>
          </a:xfrm>
          <a:custGeom>
            <a:avLst/>
            <a:gdLst/>
            <a:ahLst/>
            <a:cxnLst/>
            <a:rect l="l" t="t" r="r" b="b"/>
            <a:pathLst>
              <a:path w="2039579" h="874470">
                <a:moveTo>
                  <a:pt x="0" y="0"/>
                </a:moveTo>
                <a:lnTo>
                  <a:pt x="2039580" y="0"/>
                </a:lnTo>
                <a:lnTo>
                  <a:pt x="2039580" y="874469"/>
                </a:lnTo>
                <a:lnTo>
                  <a:pt x="0" y="874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15554420" y="5824511"/>
            <a:ext cx="2370167" cy="1843625"/>
            <a:chOff x="0" y="0"/>
            <a:chExt cx="3160223" cy="2458166"/>
          </a:xfrm>
        </p:grpSpPr>
        <p:sp>
          <p:nvSpPr>
            <p:cNvPr id="22" name="Freeform 22"/>
            <p:cNvSpPr/>
            <p:nvPr/>
          </p:nvSpPr>
          <p:spPr>
            <a:xfrm>
              <a:off x="1100742" y="0"/>
              <a:ext cx="2059481" cy="2360436"/>
            </a:xfrm>
            <a:custGeom>
              <a:avLst/>
              <a:gdLst/>
              <a:ahLst/>
              <a:cxnLst/>
              <a:rect l="l" t="t" r="r" b="b"/>
              <a:pathLst>
                <a:path w="2059481" h="2360436">
                  <a:moveTo>
                    <a:pt x="0" y="0"/>
                  </a:moveTo>
                  <a:lnTo>
                    <a:pt x="2059481" y="0"/>
                  </a:lnTo>
                  <a:lnTo>
                    <a:pt x="2059481" y="2360436"/>
                  </a:lnTo>
                  <a:lnTo>
                    <a:pt x="0" y="2360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01020" y="1670978"/>
              <a:ext cx="1399445" cy="787188"/>
            </a:xfrm>
            <a:custGeom>
              <a:avLst/>
              <a:gdLst/>
              <a:ahLst/>
              <a:cxnLst/>
              <a:rect l="l" t="t" r="r" b="b"/>
              <a:pathLst>
                <a:path w="1399445" h="787188">
                  <a:moveTo>
                    <a:pt x="0" y="0"/>
                  </a:moveTo>
                  <a:lnTo>
                    <a:pt x="1399445" y="0"/>
                  </a:lnTo>
                  <a:lnTo>
                    <a:pt x="1399445" y="787188"/>
                  </a:lnTo>
                  <a:lnTo>
                    <a:pt x="0" y="787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 flipH="1">
              <a:off x="94394" y="889635"/>
              <a:ext cx="1085225" cy="954998"/>
            </a:xfrm>
            <a:custGeom>
              <a:avLst/>
              <a:gdLst/>
              <a:ahLst/>
              <a:cxnLst/>
              <a:rect l="l" t="t" r="r" b="b"/>
              <a:pathLst>
                <a:path w="1085225" h="954998">
                  <a:moveTo>
                    <a:pt x="1085225" y="0"/>
                  </a:moveTo>
                  <a:lnTo>
                    <a:pt x="0" y="0"/>
                  </a:lnTo>
                  <a:lnTo>
                    <a:pt x="0" y="954998"/>
                  </a:lnTo>
                  <a:lnTo>
                    <a:pt x="1085225" y="954998"/>
                  </a:lnTo>
                  <a:lnTo>
                    <a:pt x="108522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50163"/>
              <a:ext cx="1293646" cy="3666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93"/>
                </a:lnSpc>
                <a:spcBef>
                  <a:spcPct val="0"/>
                </a:spcBef>
              </a:pPr>
              <a:r>
                <a:rPr lang="en-US" sz="1638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ACHOO!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04893" y="1472543"/>
            <a:ext cx="2568533" cy="1291342"/>
            <a:chOff x="0" y="0"/>
            <a:chExt cx="3424711" cy="1721789"/>
          </a:xfrm>
        </p:grpSpPr>
        <p:sp>
          <p:nvSpPr>
            <p:cNvPr id="27" name="Freeform 27"/>
            <p:cNvSpPr/>
            <p:nvPr/>
          </p:nvSpPr>
          <p:spPr>
            <a:xfrm>
              <a:off x="2096781" y="0"/>
              <a:ext cx="1327930" cy="1721789"/>
            </a:xfrm>
            <a:custGeom>
              <a:avLst/>
              <a:gdLst/>
              <a:ahLst/>
              <a:cxnLst/>
              <a:rect l="l" t="t" r="r" b="b"/>
              <a:pathLst>
                <a:path w="1327930" h="1721789">
                  <a:moveTo>
                    <a:pt x="0" y="0"/>
                  </a:moveTo>
                  <a:lnTo>
                    <a:pt x="1327930" y="0"/>
                  </a:lnTo>
                  <a:lnTo>
                    <a:pt x="1327930" y="1721789"/>
                  </a:lnTo>
                  <a:lnTo>
                    <a:pt x="0" y="1721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 flipH="1">
              <a:off x="0" y="225180"/>
              <a:ext cx="1792346" cy="1496609"/>
            </a:xfrm>
            <a:custGeom>
              <a:avLst/>
              <a:gdLst/>
              <a:ahLst/>
              <a:cxnLst/>
              <a:rect l="l" t="t" r="r" b="b"/>
              <a:pathLst>
                <a:path w="1792346" h="1496609">
                  <a:moveTo>
                    <a:pt x="1792346" y="0"/>
                  </a:moveTo>
                  <a:lnTo>
                    <a:pt x="0" y="0"/>
                  </a:lnTo>
                  <a:lnTo>
                    <a:pt x="0" y="1496609"/>
                  </a:lnTo>
                  <a:lnTo>
                    <a:pt x="1792346" y="1496609"/>
                  </a:lnTo>
                  <a:lnTo>
                    <a:pt x="1792346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470356" y="225180"/>
              <a:ext cx="877962" cy="900473"/>
            </a:xfrm>
            <a:custGeom>
              <a:avLst/>
              <a:gdLst/>
              <a:ahLst/>
              <a:cxnLst/>
              <a:rect l="l" t="t" r="r" b="b"/>
              <a:pathLst>
                <a:path w="877962" h="900473">
                  <a:moveTo>
                    <a:pt x="0" y="0"/>
                  </a:moveTo>
                  <a:lnTo>
                    <a:pt x="877962" y="0"/>
                  </a:lnTo>
                  <a:lnTo>
                    <a:pt x="877962" y="900474"/>
                  </a:lnTo>
                  <a:lnTo>
                    <a:pt x="0" y="900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269551" y="2935335"/>
            <a:ext cx="2263607" cy="1674816"/>
            <a:chOff x="0" y="0"/>
            <a:chExt cx="3018143" cy="2233088"/>
          </a:xfrm>
        </p:grpSpPr>
        <p:sp>
          <p:nvSpPr>
            <p:cNvPr id="31" name="Freeform 31"/>
            <p:cNvSpPr/>
            <p:nvPr/>
          </p:nvSpPr>
          <p:spPr>
            <a:xfrm>
              <a:off x="0" y="651387"/>
              <a:ext cx="1682661" cy="1581701"/>
            </a:xfrm>
            <a:custGeom>
              <a:avLst/>
              <a:gdLst/>
              <a:ahLst/>
              <a:cxnLst/>
              <a:rect l="l" t="t" r="r" b="b"/>
              <a:pathLst>
                <a:path w="1682661" h="1581701">
                  <a:moveTo>
                    <a:pt x="0" y="0"/>
                  </a:moveTo>
                  <a:lnTo>
                    <a:pt x="1682661" y="0"/>
                  </a:lnTo>
                  <a:lnTo>
                    <a:pt x="1682661" y="1581701"/>
                  </a:lnTo>
                  <a:lnTo>
                    <a:pt x="0" y="1581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629190" y="0"/>
              <a:ext cx="1092733" cy="961605"/>
            </a:xfrm>
            <a:custGeom>
              <a:avLst/>
              <a:gdLst/>
              <a:ahLst/>
              <a:cxnLst/>
              <a:rect l="l" t="t" r="r" b="b"/>
              <a:pathLst>
                <a:path w="1092733" h="961605">
                  <a:moveTo>
                    <a:pt x="0" y="0"/>
                  </a:moveTo>
                  <a:lnTo>
                    <a:pt x="1092733" y="0"/>
                  </a:lnTo>
                  <a:lnTo>
                    <a:pt x="1092733" y="961605"/>
                  </a:lnTo>
                  <a:lnTo>
                    <a:pt x="0" y="961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534142" y="152377"/>
              <a:ext cx="1302596" cy="3784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09"/>
                </a:lnSpc>
                <a:spcBef>
                  <a:spcPct val="0"/>
                </a:spcBef>
              </a:pPr>
              <a:r>
                <a:rPr lang="en-US" sz="1649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UH-OH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1755765" y="868789"/>
              <a:ext cx="1262378" cy="1283231"/>
            </a:xfrm>
            <a:custGeom>
              <a:avLst/>
              <a:gdLst/>
              <a:ahLst/>
              <a:cxnLst/>
              <a:rect l="l" t="t" r="r" b="b"/>
              <a:pathLst>
                <a:path w="1262378" h="1283231">
                  <a:moveTo>
                    <a:pt x="0" y="0"/>
                  </a:moveTo>
                  <a:lnTo>
                    <a:pt x="1262378" y="0"/>
                  </a:lnTo>
                  <a:lnTo>
                    <a:pt x="1262378" y="1283231"/>
                  </a:lnTo>
                  <a:lnTo>
                    <a:pt x="0" y="12832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 rot="9018067">
              <a:off x="1261084" y="1486669"/>
              <a:ext cx="315287" cy="512662"/>
            </a:xfrm>
            <a:custGeom>
              <a:avLst/>
              <a:gdLst/>
              <a:ahLst/>
              <a:cxnLst/>
              <a:rect l="l" t="t" r="r" b="b"/>
              <a:pathLst>
                <a:path w="315287" h="512662">
                  <a:moveTo>
                    <a:pt x="0" y="0"/>
                  </a:moveTo>
                  <a:lnTo>
                    <a:pt x="315288" y="0"/>
                  </a:lnTo>
                  <a:lnTo>
                    <a:pt x="315288" y="512662"/>
                  </a:lnTo>
                  <a:lnTo>
                    <a:pt x="0" y="512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504893" y="4772076"/>
            <a:ext cx="1772740" cy="1521257"/>
            <a:chOff x="0" y="0"/>
            <a:chExt cx="2363653" cy="2028343"/>
          </a:xfrm>
        </p:grpSpPr>
        <p:sp>
          <p:nvSpPr>
            <p:cNvPr id="37" name="Freeform 37"/>
            <p:cNvSpPr/>
            <p:nvPr/>
          </p:nvSpPr>
          <p:spPr>
            <a:xfrm flipH="1">
              <a:off x="874635" y="158304"/>
              <a:ext cx="1489018" cy="1870039"/>
            </a:xfrm>
            <a:custGeom>
              <a:avLst/>
              <a:gdLst/>
              <a:ahLst/>
              <a:cxnLst/>
              <a:rect l="l" t="t" r="r" b="b"/>
              <a:pathLst>
                <a:path w="1489018" h="1870039">
                  <a:moveTo>
                    <a:pt x="1489018" y="0"/>
                  </a:moveTo>
                  <a:lnTo>
                    <a:pt x="0" y="0"/>
                  </a:lnTo>
                  <a:lnTo>
                    <a:pt x="0" y="1870039"/>
                  </a:lnTo>
                  <a:lnTo>
                    <a:pt x="1489018" y="1870039"/>
                  </a:lnTo>
                  <a:lnTo>
                    <a:pt x="1489018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0" y="0"/>
              <a:ext cx="1221590" cy="1093323"/>
            </a:xfrm>
            <a:custGeom>
              <a:avLst/>
              <a:gdLst/>
              <a:ahLst/>
              <a:cxnLst/>
              <a:rect l="l" t="t" r="r" b="b"/>
              <a:pathLst>
                <a:path w="1221590" h="1093323">
                  <a:moveTo>
                    <a:pt x="0" y="0"/>
                  </a:moveTo>
                  <a:lnTo>
                    <a:pt x="1221590" y="0"/>
                  </a:lnTo>
                  <a:lnTo>
                    <a:pt x="1221590" y="1093323"/>
                  </a:lnTo>
                  <a:lnTo>
                    <a:pt x="0" y="1093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702144" y="7266607"/>
            <a:ext cx="976007" cy="803058"/>
            <a:chOff x="0" y="0"/>
            <a:chExt cx="1301342" cy="1070744"/>
          </a:xfrm>
        </p:grpSpPr>
        <p:sp>
          <p:nvSpPr>
            <p:cNvPr id="40" name="Freeform 40"/>
            <p:cNvSpPr/>
            <p:nvPr/>
          </p:nvSpPr>
          <p:spPr>
            <a:xfrm rot="3349251" flipH="1">
              <a:off x="280813" y="133191"/>
              <a:ext cx="536004" cy="404013"/>
            </a:xfrm>
            <a:custGeom>
              <a:avLst/>
              <a:gdLst/>
              <a:ahLst/>
              <a:cxnLst/>
              <a:rect l="l" t="t" r="r" b="b"/>
              <a:pathLst>
                <a:path w="536004" h="404013">
                  <a:moveTo>
                    <a:pt x="536004" y="0"/>
                  </a:moveTo>
                  <a:lnTo>
                    <a:pt x="0" y="0"/>
                  </a:lnTo>
                  <a:lnTo>
                    <a:pt x="0" y="404013"/>
                  </a:lnTo>
                  <a:lnTo>
                    <a:pt x="536004" y="404013"/>
                  </a:lnTo>
                  <a:lnTo>
                    <a:pt x="536004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161046" y="442989"/>
              <a:ext cx="979251" cy="476161"/>
            </a:xfrm>
            <a:custGeom>
              <a:avLst/>
              <a:gdLst/>
              <a:ahLst/>
              <a:cxnLst/>
              <a:rect l="l" t="t" r="r" b="b"/>
              <a:pathLst>
                <a:path w="979251" h="476161">
                  <a:moveTo>
                    <a:pt x="0" y="0"/>
                  </a:moveTo>
                  <a:lnTo>
                    <a:pt x="979251" y="0"/>
                  </a:lnTo>
                  <a:lnTo>
                    <a:pt x="979251" y="476161"/>
                  </a:lnTo>
                  <a:lnTo>
                    <a:pt x="0" y="47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0" y="742155"/>
              <a:ext cx="1301342" cy="328589"/>
            </a:xfrm>
            <a:custGeom>
              <a:avLst/>
              <a:gdLst/>
              <a:ahLst/>
              <a:cxnLst/>
              <a:rect l="l" t="t" r="r" b="b"/>
              <a:pathLst>
                <a:path w="1301342" h="328589">
                  <a:moveTo>
                    <a:pt x="0" y="0"/>
                  </a:moveTo>
                  <a:lnTo>
                    <a:pt x="1301342" y="0"/>
                  </a:lnTo>
                  <a:lnTo>
                    <a:pt x="1301342" y="328589"/>
                  </a:lnTo>
                  <a:lnTo>
                    <a:pt x="0" y="328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Freeform 43"/>
          <p:cNvSpPr/>
          <p:nvPr/>
        </p:nvSpPr>
        <p:spPr>
          <a:xfrm rot="335700">
            <a:off x="15730082" y="7945613"/>
            <a:ext cx="1343344" cy="456737"/>
          </a:xfrm>
          <a:custGeom>
            <a:avLst/>
            <a:gdLst/>
            <a:ahLst/>
            <a:cxnLst/>
            <a:rect l="l" t="t" r="r" b="b"/>
            <a:pathLst>
              <a:path w="1343344" h="456737">
                <a:moveTo>
                  <a:pt x="0" y="0"/>
                </a:moveTo>
                <a:lnTo>
                  <a:pt x="1343344" y="0"/>
                </a:lnTo>
                <a:lnTo>
                  <a:pt x="1343344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4" name="Group 44"/>
          <p:cNvGrpSpPr/>
          <p:nvPr/>
        </p:nvGrpSpPr>
        <p:grpSpPr>
          <a:xfrm>
            <a:off x="14524351" y="8628673"/>
            <a:ext cx="1733823" cy="1551772"/>
            <a:chOff x="0" y="0"/>
            <a:chExt cx="2311764" cy="20690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311764" cy="2069029"/>
            </a:xfrm>
            <a:custGeom>
              <a:avLst/>
              <a:gdLst/>
              <a:ahLst/>
              <a:cxnLst/>
              <a:rect l="l" t="t" r="r" b="b"/>
              <a:pathLst>
                <a:path w="2311764" h="2069029">
                  <a:moveTo>
                    <a:pt x="0" y="0"/>
                  </a:moveTo>
                  <a:lnTo>
                    <a:pt x="2311764" y="0"/>
                  </a:lnTo>
                  <a:lnTo>
                    <a:pt x="2311764" y="2069029"/>
                  </a:lnTo>
                  <a:lnTo>
                    <a:pt x="0" y="20690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 rot="-748666">
              <a:off x="669762" y="976083"/>
              <a:ext cx="359276" cy="355683"/>
            </a:xfrm>
            <a:custGeom>
              <a:avLst/>
              <a:gdLst/>
              <a:ahLst/>
              <a:cxnLst/>
              <a:rect l="l" t="t" r="r" b="b"/>
              <a:pathLst>
                <a:path w="359276" h="355683">
                  <a:moveTo>
                    <a:pt x="0" y="0"/>
                  </a:moveTo>
                  <a:lnTo>
                    <a:pt x="359276" y="0"/>
                  </a:lnTo>
                  <a:lnTo>
                    <a:pt x="359276" y="355683"/>
                  </a:lnTo>
                  <a:lnTo>
                    <a:pt x="0" y="355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" name="AutoShape 47"/>
          <p:cNvSpPr/>
          <p:nvPr/>
        </p:nvSpPr>
        <p:spPr>
          <a:xfrm flipV="1">
            <a:off x="6754950" y="2348758"/>
            <a:ext cx="0" cy="78316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AutoShape 48"/>
          <p:cNvSpPr/>
          <p:nvPr/>
        </p:nvSpPr>
        <p:spPr>
          <a:xfrm flipV="1">
            <a:off x="11772158" y="2348758"/>
            <a:ext cx="0" cy="78316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AutoShape 49"/>
          <p:cNvSpPr/>
          <p:nvPr/>
        </p:nvSpPr>
        <p:spPr>
          <a:xfrm>
            <a:off x="4048105" y="3276517"/>
            <a:ext cx="103060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Box 50"/>
          <p:cNvSpPr txBox="1"/>
          <p:nvPr/>
        </p:nvSpPr>
        <p:spPr>
          <a:xfrm>
            <a:off x="5063178" y="180975"/>
            <a:ext cx="8275924" cy="1008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2"/>
              </a:lnSpc>
              <a:spcBef>
                <a:spcPct val="0"/>
              </a:spcBef>
            </a:pPr>
            <a:r>
              <a:rPr lang="en-US" sz="7802" i="1">
                <a:solidFill>
                  <a:srgbClr val="7A4740"/>
                </a:solidFill>
                <a:latin typeface="Bungee"/>
                <a:ea typeface="Bungee"/>
                <a:cs typeface="Bungee"/>
                <a:sym typeface="Bungee"/>
              </a:rPr>
              <a:t>BIG BAD WOLF?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4479652" y="1222232"/>
            <a:ext cx="9720787" cy="1097951"/>
            <a:chOff x="0" y="0"/>
            <a:chExt cx="12961049" cy="1463935"/>
          </a:xfrm>
        </p:grpSpPr>
        <p:sp>
          <p:nvSpPr>
            <p:cNvPr id="52" name="TextBox 52"/>
            <p:cNvSpPr txBox="1"/>
            <p:nvPr/>
          </p:nvSpPr>
          <p:spPr>
            <a:xfrm>
              <a:off x="0" y="-50800"/>
              <a:ext cx="5747890" cy="7954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7"/>
                </a:lnSpc>
                <a:spcBef>
                  <a:spcPct val="0"/>
                </a:spcBef>
              </a:pPr>
              <a:r>
                <a:rPr lang="en-US" sz="3562">
                  <a:solidFill>
                    <a:srgbClr val="077B35"/>
                  </a:solidFill>
                  <a:latin typeface="Lilita One"/>
                  <a:ea typeface="Lilita One"/>
                  <a:cs typeface="Lilita One"/>
                  <a:sym typeface="Lilita One"/>
                </a:rPr>
                <a:t>“The Three Little Pigs”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434831" y="38100"/>
              <a:ext cx="6526218" cy="891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36"/>
                </a:lnSpc>
              </a:pPr>
              <a:r>
                <a:rPr lang="en-US" sz="2562">
                  <a:solidFill>
                    <a:srgbClr val="8719A6"/>
                  </a:solidFill>
                  <a:latin typeface="Lilita One"/>
                  <a:ea typeface="Lilita One"/>
                  <a:cs typeface="Lilita One"/>
                  <a:sym typeface="Lilita One"/>
                </a:rPr>
                <a:t>“The True Story of the Three Little Pigs”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730856" y="668467"/>
              <a:ext cx="2286178" cy="7954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7"/>
                </a:lnSpc>
                <a:spcBef>
                  <a:spcPct val="0"/>
                </a:spcBef>
              </a:pPr>
              <a:r>
                <a:rPr lang="en-US" sz="3562">
                  <a:solidFill>
                    <a:srgbClr val="3AC1A7"/>
                  </a:solidFill>
                  <a:latin typeface="Lilita One"/>
                  <a:ea typeface="Lilita One"/>
                  <a:cs typeface="Lilita One"/>
                  <a:sym typeface="Lilita One"/>
                </a:rPr>
                <a:t>The Wolf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1577216" y="1801038"/>
            <a:ext cx="351783" cy="51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3"/>
              </a:lnSpc>
              <a:spcBef>
                <a:spcPct val="0"/>
              </a:spcBef>
            </a:pPr>
            <a:r>
              <a:rPr lang="en-US" sz="2987">
                <a:solidFill>
                  <a:srgbClr val="FF96B4"/>
                </a:solidFill>
                <a:latin typeface="Lilita One"/>
                <a:ea typeface="Lilita One"/>
                <a:cs typeface="Lilita One"/>
                <a:sym typeface="Lilita One"/>
              </a:rPr>
              <a:t>Al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227518" y="2479598"/>
            <a:ext cx="2527432" cy="77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08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Wolf’s Perspective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6673709" y="2581154"/>
            <a:ext cx="2527432" cy="40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08">
                <a:solidFill>
                  <a:srgbClr val="FF3131"/>
                </a:solidFill>
                <a:latin typeface="Lilita One"/>
                <a:ea typeface="Lilita One"/>
                <a:cs typeface="Lilita One"/>
                <a:sym typeface="Lilita One"/>
              </a:rPr>
              <a:t>Text Evidence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1826744" y="2665336"/>
            <a:ext cx="2527432" cy="40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08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Text Evidence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225676" y="2420357"/>
            <a:ext cx="2527432" cy="77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"/>
              </a:lnSpc>
            </a:pPr>
            <a:r>
              <a:rPr lang="en-US" sz="2908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Al’s Perspective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04064" y="-2299796"/>
            <a:ext cx="19192064" cy="12586796"/>
          </a:xfrm>
          <a:custGeom>
            <a:avLst/>
            <a:gdLst/>
            <a:ahLst/>
            <a:cxnLst/>
            <a:rect l="l" t="t" r="r" b="b"/>
            <a:pathLst>
              <a:path w="19192064" h="12586796">
                <a:moveTo>
                  <a:pt x="0" y="0"/>
                </a:moveTo>
                <a:lnTo>
                  <a:pt x="19192064" y="0"/>
                </a:lnTo>
                <a:lnTo>
                  <a:pt x="19192064" y="12586796"/>
                </a:lnTo>
                <a:lnTo>
                  <a:pt x="0" y="12586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931256" y="438150"/>
            <a:ext cx="14425488" cy="109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2"/>
              </a:lnSpc>
              <a:spcBef>
                <a:spcPct val="0"/>
              </a:spcBef>
            </a:pPr>
            <a:r>
              <a:rPr lang="en-US" sz="8497" i="1">
                <a:solidFill>
                  <a:srgbClr val="7843E6"/>
                </a:solidFill>
                <a:latin typeface="Bungee"/>
                <a:ea typeface="Bungee"/>
                <a:cs typeface="Bungee"/>
                <a:sym typeface="Bungee"/>
              </a:rPr>
              <a:t>NOW IT’S YOUR TURN!</a:t>
            </a:r>
          </a:p>
        </p:txBody>
      </p:sp>
      <p:sp>
        <p:nvSpPr>
          <p:cNvPr id="4" name="Freeform 4"/>
          <p:cNvSpPr/>
          <p:nvPr/>
        </p:nvSpPr>
        <p:spPr>
          <a:xfrm>
            <a:off x="3478031" y="1533078"/>
            <a:ext cx="11331938" cy="8753922"/>
          </a:xfrm>
          <a:custGeom>
            <a:avLst/>
            <a:gdLst/>
            <a:ahLst/>
            <a:cxnLst/>
            <a:rect l="l" t="t" r="r" b="b"/>
            <a:pathLst>
              <a:path w="11331938" h="8753922">
                <a:moveTo>
                  <a:pt x="0" y="0"/>
                </a:moveTo>
                <a:lnTo>
                  <a:pt x="11331938" y="0"/>
                </a:lnTo>
                <a:lnTo>
                  <a:pt x="11331938" y="8753922"/>
                </a:lnTo>
                <a:lnTo>
                  <a:pt x="0" y="87539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809969" y="7539333"/>
            <a:ext cx="3671716" cy="2747667"/>
          </a:xfrm>
          <a:custGeom>
            <a:avLst/>
            <a:gdLst/>
            <a:ahLst/>
            <a:cxnLst/>
            <a:rect l="l" t="t" r="r" b="b"/>
            <a:pathLst>
              <a:path w="3671716" h="2747667">
                <a:moveTo>
                  <a:pt x="0" y="0"/>
                </a:moveTo>
                <a:lnTo>
                  <a:pt x="3671716" y="0"/>
                </a:lnTo>
                <a:lnTo>
                  <a:pt x="3671716" y="2747667"/>
                </a:lnTo>
                <a:lnTo>
                  <a:pt x="0" y="2747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74645"/>
            <a:ext cx="3671716" cy="2747667"/>
          </a:xfrm>
          <a:custGeom>
            <a:avLst/>
            <a:gdLst/>
            <a:ahLst/>
            <a:cxnLst/>
            <a:rect l="l" t="t" r="r" b="b"/>
            <a:pathLst>
              <a:path w="3671716" h="2747667">
                <a:moveTo>
                  <a:pt x="0" y="0"/>
                </a:moveTo>
                <a:lnTo>
                  <a:pt x="3671716" y="0"/>
                </a:lnTo>
                <a:lnTo>
                  <a:pt x="3671716" y="2747667"/>
                </a:lnTo>
                <a:lnTo>
                  <a:pt x="0" y="2747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931256" y="438150"/>
            <a:ext cx="14425488" cy="109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2"/>
              </a:lnSpc>
              <a:spcBef>
                <a:spcPct val="0"/>
              </a:spcBef>
            </a:pPr>
            <a:r>
              <a:rPr lang="en-US" sz="8497" i="1">
                <a:solidFill>
                  <a:srgbClr val="7843E6"/>
                </a:solidFill>
                <a:latin typeface="Bungee"/>
                <a:ea typeface="Bungee"/>
                <a:cs typeface="Bungee"/>
                <a:sym typeface="Bungee"/>
              </a:rPr>
              <a:t>LET’S REVISIT!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1926891"/>
            <a:ext cx="18288000" cy="1416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2"/>
              </a:lnSpc>
              <a:spcBef>
                <a:spcPct val="0"/>
              </a:spcBef>
            </a:pPr>
            <a:r>
              <a:rPr lang="en-US" sz="54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I can use a graphic organizer to compare how characters’ points of view are different.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3733800"/>
            <a:ext cx="18288000" cy="2102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2"/>
              </a:lnSpc>
              <a:spcBef>
                <a:spcPct val="0"/>
              </a:spcBef>
            </a:pPr>
            <a:r>
              <a:rPr lang="en-US" sz="54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Have you ever disagreed with a friend because you saw something differently?  How did understanding their perspective help?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6226509"/>
            <a:ext cx="18288000" cy="1416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2"/>
              </a:lnSpc>
              <a:spcBef>
                <a:spcPct val="0"/>
              </a:spcBef>
            </a:pPr>
            <a:r>
              <a:rPr lang="en-US" sz="54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Why is it important to see something from someone else’s point of View, especially when there is a disagreement?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495</Words>
  <Application>Microsoft Office PowerPoint</Application>
  <PresentationFormat>Custom</PresentationFormat>
  <Paragraphs>53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Anaktoria</vt:lpstr>
      <vt:lpstr>Arial</vt:lpstr>
      <vt:lpstr>Sabon Bold Italics</vt:lpstr>
      <vt:lpstr>Calibri</vt:lpstr>
      <vt:lpstr>Lilita One</vt:lpstr>
      <vt:lpstr>EFCO Brookshire</vt:lpstr>
      <vt:lpstr>Migra Ultra-Bold</vt:lpstr>
      <vt:lpstr>Bungee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1 - 3 Little Pigs</dc:title>
  <cp:lastModifiedBy>Townsend, Kristen .</cp:lastModifiedBy>
  <cp:revision>2</cp:revision>
  <dcterms:created xsi:type="dcterms:W3CDTF">2006-08-16T00:00:00Z</dcterms:created>
  <dcterms:modified xsi:type="dcterms:W3CDTF">2026-06-04T23:38:05Z</dcterms:modified>
  <dc:identifier>DAGbuAhmCYA</dc:identifier>
</cp:coreProperties>
</file>