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Bungee" panose="020B0604020202020204" charset="0"/>
      <p:regular r:id="rId16"/>
    </p:embeddedFont>
    <p:embeddedFont>
      <p:font typeface="Dynapuff Bold" panose="020B0604020202020204" charset="0"/>
      <p:regular r:id="rId17"/>
    </p:embeddedFont>
    <p:embeddedFont>
      <p:font typeface="EB Garamond Semi-Bold Italics" panose="020B0604020202020204" charset="0"/>
      <p:regular r:id="rId18"/>
    </p:embeddedFont>
    <p:embeddedFont>
      <p:font typeface="Lilita One" panose="020B0604020202020204" charset="0"/>
      <p:regular r:id="rId19"/>
    </p:embeddedFont>
    <p:embeddedFont>
      <p:font typeface="Open Sans Ultra-Bold Italics" panose="020B0604020202020204" charset="0"/>
      <p:regular r:id="rId20"/>
    </p:embeddedFont>
    <p:embeddedFont>
      <p:font typeface="SCR-N Seven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FC2A9-4F94-44C4-A32C-AE6B0053A97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40E5A-9CD6-4C76-BF5F-43230B8EB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1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40E5A-9CD6-4C76-BF5F-43230B8EBA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61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jpe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9.svg"/><Relationship Id="rId7" Type="http://schemas.openxmlformats.org/officeDocument/2006/relationships/image" Target="../media/image2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10" Type="http://schemas.openxmlformats.org/officeDocument/2006/relationships/image" Target="../media/image26.svg"/><Relationship Id="rId4" Type="http://schemas.openxmlformats.org/officeDocument/2006/relationships/image" Target="../media/image10.svg"/><Relationship Id="rId9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svg"/><Relationship Id="rId18" Type="http://schemas.openxmlformats.org/officeDocument/2006/relationships/image" Target="../media/image43.svg"/><Relationship Id="rId3" Type="http://schemas.openxmlformats.org/officeDocument/2006/relationships/image" Target="../media/image28.png"/><Relationship Id="rId21" Type="http://schemas.openxmlformats.org/officeDocument/2006/relationships/image" Target="../media/image46.svg"/><Relationship Id="rId7" Type="http://schemas.openxmlformats.org/officeDocument/2006/relationships/image" Target="../media/image32.svg"/><Relationship Id="rId12" Type="http://schemas.openxmlformats.org/officeDocument/2006/relationships/image" Target="../media/image37.svg"/><Relationship Id="rId17" Type="http://schemas.openxmlformats.org/officeDocument/2006/relationships/image" Target="../media/image42.png"/><Relationship Id="rId2" Type="http://schemas.openxmlformats.org/officeDocument/2006/relationships/image" Target="../media/image27.svg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svg"/><Relationship Id="rId24" Type="http://schemas.openxmlformats.org/officeDocument/2006/relationships/image" Target="../media/image49.png"/><Relationship Id="rId5" Type="http://schemas.openxmlformats.org/officeDocument/2006/relationships/image" Target="../media/image30.sv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svg"/><Relationship Id="rId19" Type="http://schemas.openxmlformats.org/officeDocument/2006/relationships/image" Target="../media/image44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svg"/><Relationship Id="rId7" Type="http://schemas.openxmlformats.org/officeDocument/2006/relationships/image" Target="../media/image6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7" Type="http://schemas.openxmlformats.org/officeDocument/2006/relationships/image" Target="../media/image64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svg"/><Relationship Id="rId7" Type="http://schemas.openxmlformats.org/officeDocument/2006/relationships/image" Target="../media/image64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9.svg"/><Relationship Id="rId7" Type="http://schemas.openxmlformats.org/officeDocument/2006/relationships/image" Target="../media/image68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svg"/><Relationship Id="rId10" Type="http://schemas.openxmlformats.org/officeDocument/2006/relationships/image" Target="../media/image71.svg"/><Relationship Id="rId4" Type="http://schemas.openxmlformats.org/officeDocument/2006/relationships/image" Target="../media/image10.svg"/><Relationship Id="rId9" Type="http://schemas.openxmlformats.org/officeDocument/2006/relationships/image" Target="../media/image7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9.svg"/><Relationship Id="rId7" Type="http://schemas.openxmlformats.org/officeDocument/2006/relationships/image" Target="../media/image74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10.sv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6.svg"/><Relationship Id="rId7" Type="http://schemas.openxmlformats.org/officeDocument/2006/relationships/image" Target="../media/image36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5" Type="http://schemas.openxmlformats.org/officeDocument/2006/relationships/image" Target="../media/image10.svg"/><Relationship Id="rId4" Type="http://schemas.openxmlformats.org/officeDocument/2006/relationships/image" Target="../media/image9.svg"/><Relationship Id="rId9" Type="http://schemas.openxmlformats.org/officeDocument/2006/relationships/image" Target="../media/image7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5910304"/>
          </a:xfrm>
          <a:custGeom>
            <a:avLst/>
            <a:gdLst/>
            <a:ahLst/>
            <a:cxnLst/>
            <a:rect l="l" t="t" r="r" b="b"/>
            <a:pathLst>
              <a:path w="18288000" h="5910304">
                <a:moveTo>
                  <a:pt x="0" y="0"/>
                </a:moveTo>
                <a:lnTo>
                  <a:pt x="18288000" y="0"/>
                </a:lnTo>
                <a:lnTo>
                  <a:pt x="18288000" y="5910304"/>
                </a:lnTo>
                <a:lnTo>
                  <a:pt x="0" y="5910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625" b="-33285"/>
            </a:stretch>
          </a:blipFill>
          <a:ln w="38100" cap="sq">
            <a:solidFill>
              <a:srgbClr val="FFFB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525" y="5910304"/>
            <a:ext cx="18278475" cy="4367783"/>
            <a:chOff x="0" y="0"/>
            <a:chExt cx="27217749" cy="5823711"/>
          </a:xfrm>
        </p:grpSpPr>
        <p:sp>
          <p:nvSpPr>
            <p:cNvPr id="4" name="Freeform 4"/>
            <p:cNvSpPr/>
            <p:nvPr/>
          </p:nvSpPr>
          <p:spPr>
            <a:xfrm flipH="1">
              <a:off x="9076816" y="0"/>
              <a:ext cx="9076816" cy="5823711"/>
            </a:xfrm>
            <a:custGeom>
              <a:avLst/>
              <a:gdLst/>
              <a:ahLst/>
              <a:cxnLst/>
              <a:rect l="l" t="t" r="r" b="b"/>
              <a:pathLst>
                <a:path w="9076816" h="5823711">
                  <a:moveTo>
                    <a:pt x="9076816" y="0"/>
                  </a:moveTo>
                  <a:lnTo>
                    <a:pt x="0" y="0"/>
                  </a:lnTo>
                  <a:lnTo>
                    <a:pt x="0" y="5823711"/>
                  </a:lnTo>
                  <a:lnTo>
                    <a:pt x="9076816" y="5823711"/>
                  </a:lnTo>
                  <a:lnTo>
                    <a:pt x="9076816" y="0"/>
                  </a:lnTo>
                  <a:close/>
                </a:path>
              </a:pathLst>
            </a:custGeom>
            <a:blipFill>
              <a:blip r:embed="rId4"/>
              <a:stretch>
                <a:fillRect b="-3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140932" y="0"/>
              <a:ext cx="9076816" cy="5823711"/>
            </a:xfrm>
            <a:custGeom>
              <a:avLst/>
              <a:gdLst/>
              <a:ahLst/>
              <a:cxnLst/>
              <a:rect l="l" t="t" r="r" b="b"/>
              <a:pathLst>
                <a:path w="9076816" h="5823711">
                  <a:moveTo>
                    <a:pt x="0" y="0"/>
                  </a:moveTo>
                  <a:lnTo>
                    <a:pt x="9076817" y="0"/>
                  </a:lnTo>
                  <a:lnTo>
                    <a:pt x="9076817" y="5823711"/>
                  </a:lnTo>
                  <a:lnTo>
                    <a:pt x="0" y="5823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3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9076816" cy="5823711"/>
            </a:xfrm>
            <a:custGeom>
              <a:avLst/>
              <a:gdLst/>
              <a:ahLst/>
              <a:cxnLst/>
              <a:rect l="l" t="t" r="r" b="b"/>
              <a:pathLst>
                <a:path w="9076816" h="5823711">
                  <a:moveTo>
                    <a:pt x="0" y="0"/>
                  </a:moveTo>
                  <a:lnTo>
                    <a:pt x="9076816" y="0"/>
                  </a:lnTo>
                  <a:lnTo>
                    <a:pt x="9076816" y="5823711"/>
                  </a:lnTo>
                  <a:lnTo>
                    <a:pt x="0" y="5823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38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935488" y="5910304"/>
            <a:ext cx="3561536" cy="4376696"/>
          </a:xfrm>
          <a:custGeom>
            <a:avLst/>
            <a:gdLst/>
            <a:ahLst/>
            <a:cxnLst/>
            <a:rect l="l" t="t" r="r" b="b"/>
            <a:pathLst>
              <a:path w="3561536" h="4376696">
                <a:moveTo>
                  <a:pt x="0" y="0"/>
                </a:moveTo>
                <a:lnTo>
                  <a:pt x="3561536" y="0"/>
                </a:lnTo>
                <a:lnTo>
                  <a:pt x="3561536" y="4376696"/>
                </a:lnTo>
                <a:lnTo>
                  <a:pt x="0" y="43766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105217" y="5910304"/>
            <a:ext cx="3275837" cy="4367783"/>
          </a:xfrm>
          <a:custGeom>
            <a:avLst/>
            <a:gdLst/>
            <a:ahLst/>
            <a:cxnLst/>
            <a:rect l="l" t="t" r="r" b="b"/>
            <a:pathLst>
              <a:path w="3275837" h="4367783">
                <a:moveTo>
                  <a:pt x="0" y="0"/>
                </a:moveTo>
                <a:lnTo>
                  <a:pt x="3275837" y="0"/>
                </a:lnTo>
                <a:lnTo>
                  <a:pt x="3275837" y="4367783"/>
                </a:lnTo>
                <a:lnTo>
                  <a:pt x="0" y="43677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935488" y="7887339"/>
            <a:ext cx="4719183" cy="2431708"/>
          </a:xfrm>
          <a:custGeom>
            <a:avLst/>
            <a:gdLst/>
            <a:ahLst/>
            <a:cxnLst/>
            <a:rect l="l" t="t" r="r" b="b"/>
            <a:pathLst>
              <a:path w="4719183" h="2431708">
                <a:moveTo>
                  <a:pt x="0" y="0"/>
                </a:moveTo>
                <a:lnTo>
                  <a:pt x="4719182" y="0"/>
                </a:lnTo>
                <a:lnTo>
                  <a:pt x="4719182" y="2431708"/>
                </a:lnTo>
                <a:lnTo>
                  <a:pt x="0" y="24317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3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989247" y="5910304"/>
            <a:ext cx="3449497" cy="4599330"/>
          </a:xfrm>
          <a:custGeom>
            <a:avLst/>
            <a:gdLst/>
            <a:ahLst/>
            <a:cxnLst/>
            <a:rect l="l" t="t" r="r" b="b"/>
            <a:pathLst>
              <a:path w="3449497" h="4599330">
                <a:moveTo>
                  <a:pt x="0" y="0"/>
                </a:moveTo>
                <a:lnTo>
                  <a:pt x="3449498" y="0"/>
                </a:lnTo>
                <a:lnTo>
                  <a:pt x="3449498" y="4599330"/>
                </a:lnTo>
                <a:lnTo>
                  <a:pt x="0" y="45993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989247" y="7887339"/>
            <a:ext cx="4719183" cy="2431708"/>
          </a:xfrm>
          <a:custGeom>
            <a:avLst/>
            <a:gdLst/>
            <a:ahLst/>
            <a:cxnLst/>
            <a:rect l="l" t="t" r="r" b="b"/>
            <a:pathLst>
              <a:path w="4719183" h="2431708">
                <a:moveTo>
                  <a:pt x="0" y="0"/>
                </a:moveTo>
                <a:lnTo>
                  <a:pt x="4719183" y="0"/>
                </a:lnTo>
                <a:lnTo>
                  <a:pt x="4719183" y="2431708"/>
                </a:lnTo>
                <a:lnTo>
                  <a:pt x="0" y="24317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3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635620" y="7887339"/>
            <a:ext cx="3363152" cy="4447143"/>
          </a:xfrm>
          <a:custGeom>
            <a:avLst/>
            <a:gdLst/>
            <a:ahLst/>
            <a:cxnLst/>
            <a:rect l="l" t="t" r="r" b="b"/>
            <a:pathLst>
              <a:path w="3363152" h="4447143">
                <a:moveTo>
                  <a:pt x="0" y="0"/>
                </a:moveTo>
                <a:lnTo>
                  <a:pt x="3363152" y="0"/>
                </a:lnTo>
                <a:lnTo>
                  <a:pt x="3363152" y="4447143"/>
                </a:lnTo>
                <a:lnTo>
                  <a:pt x="0" y="44471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935488" y="506633"/>
            <a:ext cx="13803093" cy="2256137"/>
            <a:chOff x="0" y="0"/>
            <a:chExt cx="18404124" cy="300818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485775"/>
              <a:ext cx="16558002" cy="1792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22"/>
                </a:lnSpc>
              </a:pPr>
              <a:r>
                <a:rPr lang="en-US" sz="11230" b="1" i="1" spc="-224">
                  <a:solidFill>
                    <a:srgbClr val="FFFB00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What’s the Truth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908185"/>
              <a:ext cx="18404124" cy="1099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76"/>
                </a:lnSpc>
              </a:pPr>
              <a:r>
                <a:rPr lang="en-US" sz="6560" b="1" i="1" spc="-131">
                  <a:solidFill>
                    <a:srgbClr val="FFFFFF"/>
                  </a:solidFill>
                  <a:latin typeface="Open Sans Ultra-Bold Italics"/>
                  <a:ea typeface="Open Sans Ultra-Bold Italics"/>
                  <a:cs typeface="Open Sans Ultra-Bold Italics"/>
                  <a:sym typeface="Open Sans Ultra-Bold Italics"/>
                </a:rPr>
                <a:t>Fur Real?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6050498" y="7872743"/>
            <a:ext cx="1111539" cy="1910956"/>
          </a:xfrm>
          <a:custGeom>
            <a:avLst/>
            <a:gdLst/>
            <a:ahLst/>
            <a:cxnLst/>
            <a:rect l="l" t="t" r="r" b="b"/>
            <a:pathLst>
              <a:path w="1111539" h="1910956">
                <a:moveTo>
                  <a:pt x="0" y="0"/>
                </a:moveTo>
                <a:lnTo>
                  <a:pt x="1111540" y="0"/>
                </a:lnTo>
                <a:lnTo>
                  <a:pt x="1111540" y="1910956"/>
                </a:lnTo>
                <a:lnTo>
                  <a:pt x="0" y="19109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4664232" y="7750203"/>
            <a:ext cx="1294479" cy="2014753"/>
          </a:xfrm>
          <a:custGeom>
            <a:avLst/>
            <a:gdLst/>
            <a:ahLst/>
            <a:cxnLst/>
            <a:rect l="l" t="t" r="r" b="b"/>
            <a:pathLst>
              <a:path w="1294479" h="2014753">
                <a:moveTo>
                  <a:pt x="0" y="0"/>
                </a:moveTo>
                <a:lnTo>
                  <a:pt x="1294479" y="0"/>
                </a:lnTo>
                <a:lnTo>
                  <a:pt x="1294479" y="2014753"/>
                </a:lnTo>
                <a:lnTo>
                  <a:pt x="0" y="20147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979434" y="8229732"/>
            <a:ext cx="2746221" cy="1544749"/>
          </a:xfrm>
          <a:custGeom>
            <a:avLst/>
            <a:gdLst/>
            <a:ahLst/>
            <a:cxnLst/>
            <a:rect l="l" t="t" r="r" b="b"/>
            <a:pathLst>
              <a:path w="2746221" h="1544749">
                <a:moveTo>
                  <a:pt x="0" y="0"/>
                </a:moveTo>
                <a:lnTo>
                  <a:pt x="2746221" y="0"/>
                </a:lnTo>
                <a:lnTo>
                  <a:pt x="2746221" y="1544749"/>
                </a:lnTo>
                <a:lnTo>
                  <a:pt x="0" y="15447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5706271" y="8733842"/>
            <a:ext cx="705646" cy="723739"/>
          </a:xfrm>
          <a:custGeom>
            <a:avLst/>
            <a:gdLst/>
            <a:ahLst/>
            <a:cxnLst/>
            <a:rect l="l" t="t" r="r" b="b"/>
            <a:pathLst>
              <a:path w="705646" h="723739">
                <a:moveTo>
                  <a:pt x="0" y="0"/>
                </a:moveTo>
                <a:lnTo>
                  <a:pt x="705646" y="0"/>
                </a:lnTo>
                <a:lnTo>
                  <a:pt x="705646" y="723739"/>
                </a:lnTo>
                <a:lnTo>
                  <a:pt x="0" y="723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9" name="Group 49"/>
          <p:cNvGrpSpPr/>
          <p:nvPr/>
        </p:nvGrpSpPr>
        <p:grpSpPr>
          <a:xfrm>
            <a:off x="12134771" y="8772107"/>
            <a:ext cx="1181800" cy="990806"/>
            <a:chOff x="0" y="0"/>
            <a:chExt cx="1575733" cy="1321075"/>
          </a:xfrm>
        </p:grpSpPr>
        <p:sp>
          <p:nvSpPr>
            <p:cNvPr id="50" name="Freeform 50"/>
            <p:cNvSpPr/>
            <p:nvPr/>
          </p:nvSpPr>
          <p:spPr>
            <a:xfrm>
              <a:off x="0" y="646717"/>
              <a:ext cx="1386855" cy="674358"/>
            </a:xfrm>
            <a:custGeom>
              <a:avLst/>
              <a:gdLst/>
              <a:ahLst/>
              <a:cxnLst/>
              <a:rect l="l" t="t" r="r" b="b"/>
              <a:pathLst>
                <a:path w="1386855" h="674358">
                  <a:moveTo>
                    <a:pt x="0" y="0"/>
                  </a:moveTo>
                  <a:lnTo>
                    <a:pt x="1386855" y="0"/>
                  </a:lnTo>
                  <a:lnTo>
                    <a:pt x="1386855" y="674358"/>
                  </a:lnTo>
                  <a:lnTo>
                    <a:pt x="0" y="674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528571" y="0"/>
              <a:ext cx="1047162" cy="983896"/>
            </a:xfrm>
            <a:custGeom>
              <a:avLst/>
              <a:gdLst/>
              <a:ahLst/>
              <a:cxnLst/>
              <a:rect l="l" t="t" r="r" b="b"/>
              <a:pathLst>
                <a:path w="1047162" h="983896">
                  <a:moveTo>
                    <a:pt x="0" y="0"/>
                  </a:moveTo>
                  <a:lnTo>
                    <a:pt x="1047162" y="0"/>
                  </a:lnTo>
                  <a:lnTo>
                    <a:pt x="1047162" y="983896"/>
                  </a:lnTo>
                  <a:lnTo>
                    <a:pt x="0" y="983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Freeform 52"/>
          <p:cNvSpPr/>
          <p:nvPr/>
        </p:nvSpPr>
        <p:spPr>
          <a:xfrm>
            <a:off x="3725655" y="7855614"/>
            <a:ext cx="2729587" cy="1907299"/>
          </a:xfrm>
          <a:custGeom>
            <a:avLst/>
            <a:gdLst/>
            <a:ahLst/>
            <a:cxnLst/>
            <a:rect l="l" t="t" r="r" b="b"/>
            <a:pathLst>
              <a:path w="2729587" h="1907299">
                <a:moveTo>
                  <a:pt x="0" y="0"/>
                </a:moveTo>
                <a:lnTo>
                  <a:pt x="2729587" y="0"/>
                </a:lnTo>
                <a:lnTo>
                  <a:pt x="2729587" y="1907299"/>
                </a:lnTo>
                <a:lnTo>
                  <a:pt x="0" y="190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13481509" y="8263214"/>
            <a:ext cx="1017786" cy="1017786"/>
          </a:xfrm>
          <a:custGeom>
            <a:avLst/>
            <a:gdLst/>
            <a:ahLst/>
            <a:cxnLst/>
            <a:rect l="l" t="t" r="r" b="b"/>
            <a:pathLst>
              <a:path w="1017786" h="1017786">
                <a:moveTo>
                  <a:pt x="0" y="0"/>
                </a:moveTo>
                <a:lnTo>
                  <a:pt x="1017785" y="0"/>
                </a:lnTo>
                <a:lnTo>
                  <a:pt x="1017785" y="1017786"/>
                </a:lnTo>
                <a:lnTo>
                  <a:pt x="0" y="1017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 rot="-5400000">
            <a:off x="10412058" y="1299052"/>
            <a:ext cx="5809026" cy="7338357"/>
          </a:xfrm>
          <a:custGeom>
            <a:avLst/>
            <a:gdLst/>
            <a:ahLst/>
            <a:cxnLst/>
            <a:rect l="l" t="t" r="r" b="b"/>
            <a:pathLst>
              <a:path w="5809026" h="7338357">
                <a:moveTo>
                  <a:pt x="0" y="0"/>
                </a:moveTo>
                <a:lnTo>
                  <a:pt x="5809026" y="0"/>
                </a:lnTo>
                <a:lnTo>
                  <a:pt x="5809026" y="7338357"/>
                </a:lnTo>
                <a:lnTo>
                  <a:pt x="0" y="73383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8306" t="-17803" r="-18367" b="-1589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1450996" y="1912602"/>
            <a:ext cx="7567189" cy="5989904"/>
          </a:xfrm>
          <a:custGeom>
            <a:avLst/>
            <a:gdLst/>
            <a:ahLst/>
            <a:cxnLst/>
            <a:rect l="l" t="t" r="r" b="b"/>
            <a:pathLst>
              <a:path w="7567189" h="5989904">
                <a:moveTo>
                  <a:pt x="0" y="0"/>
                </a:moveTo>
                <a:lnTo>
                  <a:pt x="7567189" y="0"/>
                </a:lnTo>
                <a:lnTo>
                  <a:pt x="7567189" y="5989904"/>
                </a:lnTo>
                <a:lnTo>
                  <a:pt x="0" y="598990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3683" t="-11615" r="-16139" b="-1139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Box 56"/>
          <p:cNvSpPr txBox="1"/>
          <p:nvPr/>
        </p:nvSpPr>
        <p:spPr>
          <a:xfrm>
            <a:off x="5234590" y="842298"/>
            <a:ext cx="7592365" cy="92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6609" spc="462">
                <a:solidFill>
                  <a:srgbClr val="5151A1"/>
                </a:solidFill>
                <a:latin typeface="SCR-N Seven Bold"/>
                <a:ea typeface="SCR-N Seven Bold"/>
                <a:cs typeface="SCR-N Seven Bold"/>
                <a:sym typeface="SCR-N Seven Bold"/>
              </a:rPr>
              <a:t>LET’S RECAP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4231405" y="6818211"/>
            <a:ext cx="2192611" cy="2057400"/>
          </a:xfrm>
          <a:custGeom>
            <a:avLst/>
            <a:gdLst/>
            <a:ahLst/>
            <a:cxnLst/>
            <a:rect l="l" t="t" r="r" b="b"/>
            <a:pathLst>
              <a:path w="2192611" h="2057400">
                <a:moveTo>
                  <a:pt x="0" y="0"/>
                </a:moveTo>
                <a:lnTo>
                  <a:pt x="2192611" y="0"/>
                </a:lnTo>
                <a:lnTo>
                  <a:pt x="219261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6636739" y="7120369"/>
            <a:ext cx="2415470" cy="1755242"/>
          </a:xfrm>
          <a:custGeom>
            <a:avLst/>
            <a:gdLst/>
            <a:ahLst/>
            <a:cxnLst/>
            <a:rect l="l" t="t" r="r" b="b"/>
            <a:pathLst>
              <a:path w="2415470" h="1755242">
                <a:moveTo>
                  <a:pt x="0" y="0"/>
                </a:moveTo>
                <a:lnTo>
                  <a:pt x="2415470" y="0"/>
                </a:lnTo>
                <a:lnTo>
                  <a:pt x="2415470" y="1755242"/>
                </a:lnTo>
                <a:lnTo>
                  <a:pt x="0" y="1755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1899711" y="6928862"/>
            <a:ext cx="1518657" cy="1867201"/>
          </a:xfrm>
          <a:custGeom>
            <a:avLst/>
            <a:gdLst/>
            <a:ahLst/>
            <a:cxnLst/>
            <a:rect l="l" t="t" r="r" b="b"/>
            <a:pathLst>
              <a:path w="1518657" h="1867201">
                <a:moveTo>
                  <a:pt x="0" y="0"/>
                </a:moveTo>
                <a:lnTo>
                  <a:pt x="1518657" y="0"/>
                </a:lnTo>
                <a:lnTo>
                  <a:pt x="1518657" y="1867202"/>
                </a:lnTo>
                <a:lnTo>
                  <a:pt x="0" y="18672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9598214" y="6818211"/>
            <a:ext cx="1758572" cy="2202804"/>
          </a:xfrm>
          <a:custGeom>
            <a:avLst/>
            <a:gdLst/>
            <a:ahLst/>
            <a:cxnLst/>
            <a:rect l="l" t="t" r="r" b="b"/>
            <a:pathLst>
              <a:path w="1758572" h="2202804">
                <a:moveTo>
                  <a:pt x="0" y="0"/>
                </a:moveTo>
                <a:lnTo>
                  <a:pt x="1758572" y="0"/>
                </a:lnTo>
                <a:lnTo>
                  <a:pt x="1758572" y="2202804"/>
                </a:lnTo>
                <a:lnTo>
                  <a:pt x="0" y="2202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11350755" y="1113585"/>
            <a:ext cx="1183413" cy="1149390"/>
          </a:xfrm>
          <a:custGeom>
            <a:avLst/>
            <a:gdLst/>
            <a:ahLst/>
            <a:cxnLst/>
            <a:rect l="l" t="t" r="r" b="b"/>
            <a:pathLst>
              <a:path w="1183413" h="1149390">
                <a:moveTo>
                  <a:pt x="0" y="0"/>
                </a:moveTo>
                <a:lnTo>
                  <a:pt x="1183413" y="0"/>
                </a:lnTo>
                <a:lnTo>
                  <a:pt x="1183413" y="1149390"/>
                </a:lnTo>
                <a:lnTo>
                  <a:pt x="0" y="1149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11745026" y="4220433"/>
            <a:ext cx="1226962" cy="1095063"/>
          </a:xfrm>
          <a:custGeom>
            <a:avLst/>
            <a:gdLst/>
            <a:ahLst/>
            <a:cxnLst/>
            <a:rect l="l" t="t" r="r" b="b"/>
            <a:pathLst>
              <a:path w="1226962" h="1095063">
                <a:moveTo>
                  <a:pt x="0" y="0"/>
                </a:moveTo>
                <a:lnTo>
                  <a:pt x="1226962" y="0"/>
                </a:lnTo>
                <a:lnTo>
                  <a:pt x="1226962" y="1095063"/>
                </a:lnTo>
                <a:lnTo>
                  <a:pt x="0" y="10950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6956295" y="1561380"/>
            <a:ext cx="4375409" cy="57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  <a:spcBef>
                <a:spcPct val="0"/>
              </a:spcBef>
            </a:pPr>
            <a:r>
              <a:rPr lang="en-US" sz="4416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OBJECTIVES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00065" y="2634450"/>
            <a:ext cx="17135471" cy="115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2"/>
              </a:lnSpc>
              <a:spcBef>
                <a:spcPct val="0"/>
              </a:spcBef>
            </a:pPr>
            <a:r>
              <a:rPr lang="en-US" sz="3308">
                <a:solidFill>
                  <a:srgbClr val="FF4222"/>
                </a:solidFill>
                <a:latin typeface="Lilita One"/>
                <a:ea typeface="Lilita One"/>
                <a:cs typeface="Lilita One"/>
                <a:sym typeface="Lilita One"/>
              </a:rPr>
              <a:t>Yesterday, we compared the Wolf’s perspectives in both stories.  Today, we are going to to decide whose story is fairer—the wolf’s or the pigs’.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772026" y="4717810"/>
            <a:ext cx="4743948" cy="57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  <a:spcBef>
                <a:spcPct val="0"/>
              </a:spcBef>
            </a:pPr>
            <a:r>
              <a:rPr lang="en-US" sz="4416" i="1">
                <a:solidFill>
                  <a:srgbClr val="7843E6"/>
                </a:solidFill>
                <a:latin typeface="Bungee"/>
                <a:ea typeface="Bungee"/>
                <a:cs typeface="Bungee"/>
                <a:sym typeface="Bungee"/>
              </a:rPr>
              <a:t>SAY IT WITH ME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52465" y="5671069"/>
            <a:ext cx="17135471" cy="57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2"/>
              </a:lnSpc>
              <a:spcBef>
                <a:spcPct val="0"/>
              </a:spcBef>
            </a:pPr>
            <a:r>
              <a:rPr lang="en-US" sz="3308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I can use evidence from the story to explain why characters see things differently.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84754" y="1834806"/>
            <a:ext cx="1488589" cy="1488589"/>
          </a:xfrm>
          <a:custGeom>
            <a:avLst/>
            <a:gdLst/>
            <a:ahLst/>
            <a:cxnLst/>
            <a:rect l="l" t="t" r="r" b="b"/>
            <a:pathLst>
              <a:path w="1488589" h="1488589">
                <a:moveTo>
                  <a:pt x="0" y="0"/>
                </a:moveTo>
                <a:lnTo>
                  <a:pt x="1488589" y="0"/>
                </a:lnTo>
                <a:lnTo>
                  <a:pt x="1488589" y="1488589"/>
                </a:lnTo>
                <a:lnTo>
                  <a:pt x="0" y="1488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525506" y="2078008"/>
            <a:ext cx="383862" cy="412651"/>
          </a:xfrm>
          <a:custGeom>
            <a:avLst/>
            <a:gdLst/>
            <a:ahLst/>
            <a:cxnLst/>
            <a:rect l="l" t="t" r="r" b="b"/>
            <a:pathLst>
              <a:path w="383862" h="412651">
                <a:moveTo>
                  <a:pt x="0" y="0"/>
                </a:moveTo>
                <a:lnTo>
                  <a:pt x="383862" y="0"/>
                </a:lnTo>
                <a:lnTo>
                  <a:pt x="383862" y="412651"/>
                </a:lnTo>
                <a:lnTo>
                  <a:pt x="0" y="412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927911" y="2045488"/>
            <a:ext cx="327031" cy="555774"/>
          </a:xfrm>
          <a:custGeom>
            <a:avLst/>
            <a:gdLst/>
            <a:ahLst/>
            <a:cxnLst/>
            <a:rect l="l" t="t" r="r" b="b"/>
            <a:pathLst>
              <a:path w="327031" h="555774">
                <a:moveTo>
                  <a:pt x="0" y="0"/>
                </a:moveTo>
                <a:lnTo>
                  <a:pt x="327031" y="0"/>
                </a:lnTo>
                <a:lnTo>
                  <a:pt x="327031" y="555773"/>
                </a:lnTo>
                <a:lnTo>
                  <a:pt x="0" y="555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flipV="1">
            <a:off x="1447652" y="3106368"/>
            <a:ext cx="14945949" cy="1438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4089704" y="1937710"/>
            <a:ext cx="1040430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3087667" y="4096160"/>
            <a:ext cx="12431591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2972484" y="5188381"/>
            <a:ext cx="12450271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2738004" y="6200263"/>
            <a:ext cx="12932661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2463311" y="7267805"/>
            <a:ext cx="1344713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2680516" y="8277497"/>
            <a:ext cx="13070407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0" y="9268412"/>
            <a:ext cx="5296342" cy="1026166"/>
          </a:xfrm>
          <a:custGeom>
            <a:avLst/>
            <a:gdLst/>
            <a:ahLst/>
            <a:cxnLst/>
            <a:rect l="l" t="t" r="r" b="b"/>
            <a:pathLst>
              <a:path w="5296342" h="1026166">
                <a:moveTo>
                  <a:pt x="0" y="0"/>
                </a:moveTo>
                <a:lnTo>
                  <a:pt x="5296342" y="0"/>
                </a:lnTo>
                <a:lnTo>
                  <a:pt x="5296342" y="1026166"/>
                </a:lnTo>
                <a:lnTo>
                  <a:pt x="0" y="10261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5279921" y="9266134"/>
            <a:ext cx="5296342" cy="1026166"/>
          </a:xfrm>
          <a:custGeom>
            <a:avLst/>
            <a:gdLst/>
            <a:ahLst/>
            <a:cxnLst/>
            <a:rect l="l" t="t" r="r" b="b"/>
            <a:pathLst>
              <a:path w="5296342" h="1026166">
                <a:moveTo>
                  <a:pt x="0" y="0"/>
                </a:moveTo>
                <a:lnTo>
                  <a:pt x="5296342" y="0"/>
                </a:lnTo>
                <a:lnTo>
                  <a:pt x="5296342" y="1026166"/>
                </a:lnTo>
                <a:lnTo>
                  <a:pt x="0" y="10261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562471" y="9268412"/>
            <a:ext cx="5296342" cy="1026166"/>
          </a:xfrm>
          <a:custGeom>
            <a:avLst/>
            <a:gdLst/>
            <a:ahLst/>
            <a:cxnLst/>
            <a:rect l="l" t="t" r="r" b="b"/>
            <a:pathLst>
              <a:path w="5296342" h="1026166">
                <a:moveTo>
                  <a:pt x="0" y="0"/>
                </a:moveTo>
                <a:lnTo>
                  <a:pt x="5296342" y="0"/>
                </a:lnTo>
                <a:lnTo>
                  <a:pt x="5296342" y="1026166"/>
                </a:lnTo>
                <a:lnTo>
                  <a:pt x="0" y="10261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849288" y="9266134"/>
            <a:ext cx="5296342" cy="1026166"/>
          </a:xfrm>
          <a:custGeom>
            <a:avLst/>
            <a:gdLst/>
            <a:ahLst/>
            <a:cxnLst/>
            <a:rect l="l" t="t" r="r" b="b"/>
            <a:pathLst>
              <a:path w="5296342" h="1026166">
                <a:moveTo>
                  <a:pt x="0" y="0"/>
                </a:moveTo>
                <a:lnTo>
                  <a:pt x="5296343" y="0"/>
                </a:lnTo>
                <a:lnTo>
                  <a:pt x="5296343" y="1026166"/>
                </a:lnTo>
                <a:lnTo>
                  <a:pt x="0" y="10261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533523" y="945280"/>
            <a:ext cx="944091" cy="842601"/>
          </a:xfrm>
          <a:custGeom>
            <a:avLst/>
            <a:gdLst/>
            <a:ahLst/>
            <a:cxnLst/>
            <a:rect l="l" t="t" r="r" b="b"/>
            <a:pathLst>
              <a:path w="944091" h="842601">
                <a:moveTo>
                  <a:pt x="0" y="0"/>
                </a:moveTo>
                <a:lnTo>
                  <a:pt x="944091" y="0"/>
                </a:lnTo>
                <a:lnTo>
                  <a:pt x="944091" y="842601"/>
                </a:lnTo>
                <a:lnTo>
                  <a:pt x="0" y="842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5400000" flipV="1">
            <a:off x="15489936" y="-1332269"/>
            <a:ext cx="1481328" cy="4114800"/>
          </a:xfrm>
          <a:custGeom>
            <a:avLst/>
            <a:gdLst/>
            <a:ahLst/>
            <a:cxnLst/>
            <a:rect l="l" t="t" r="r" b="b"/>
            <a:pathLst>
              <a:path w="1481328" h="4114800">
                <a:moveTo>
                  <a:pt x="0" y="4114800"/>
                </a:moveTo>
                <a:lnTo>
                  <a:pt x="1481328" y="4114800"/>
                </a:lnTo>
                <a:lnTo>
                  <a:pt x="1481328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5400000" flipH="1" flipV="1">
            <a:off x="1316736" y="-1322744"/>
            <a:ext cx="1481328" cy="4114800"/>
          </a:xfrm>
          <a:custGeom>
            <a:avLst/>
            <a:gdLst/>
            <a:ahLst/>
            <a:cxnLst/>
            <a:rect l="l" t="t" r="r" b="b"/>
            <a:pathLst>
              <a:path w="1481328" h="4114800">
                <a:moveTo>
                  <a:pt x="148132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1481328" y="0"/>
                </a:lnTo>
                <a:lnTo>
                  <a:pt x="1481328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0" y="107987"/>
            <a:ext cx="4089704" cy="2070412"/>
          </a:xfrm>
          <a:custGeom>
            <a:avLst/>
            <a:gdLst/>
            <a:ahLst/>
            <a:cxnLst/>
            <a:rect l="l" t="t" r="r" b="b"/>
            <a:pathLst>
              <a:path w="4089704" h="2070412">
                <a:moveTo>
                  <a:pt x="0" y="0"/>
                </a:moveTo>
                <a:lnTo>
                  <a:pt x="4089704" y="0"/>
                </a:lnTo>
                <a:lnTo>
                  <a:pt x="4089704" y="2070412"/>
                </a:lnTo>
                <a:lnTo>
                  <a:pt x="0" y="20704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4494009" y="1061813"/>
            <a:ext cx="1136646" cy="842559"/>
            <a:chOff x="0" y="0"/>
            <a:chExt cx="1515528" cy="1123412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515528" cy="1123412"/>
              <a:chOff x="0" y="0"/>
              <a:chExt cx="460364" cy="341253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60364" cy="341253"/>
              </a:xfrm>
              <a:custGeom>
                <a:avLst/>
                <a:gdLst/>
                <a:ahLst/>
                <a:cxnLst/>
                <a:rect l="l" t="t" r="r" b="b"/>
                <a:pathLst>
                  <a:path w="460364" h="341253">
                    <a:moveTo>
                      <a:pt x="0" y="0"/>
                    </a:moveTo>
                    <a:lnTo>
                      <a:pt x="460364" y="0"/>
                    </a:lnTo>
                    <a:lnTo>
                      <a:pt x="460364" y="341253"/>
                    </a:lnTo>
                    <a:lnTo>
                      <a:pt x="0" y="341253"/>
                    </a:lnTo>
                    <a:close/>
                  </a:path>
                </a:pathLst>
              </a:custGeom>
              <a:solidFill>
                <a:srgbClr val="0CC0DF"/>
              </a:solidFill>
              <a:ln w="38100" cap="sq">
                <a:solidFill>
                  <a:srgbClr val="7843E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60364" cy="379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32136" y="13872"/>
              <a:ext cx="1290133" cy="1052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1"/>
                </a:lnSpc>
              </a:pPr>
              <a:r>
                <a:rPr lang="en-US" sz="894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Remember your </a:t>
              </a:r>
            </a:p>
            <a:p>
              <a:pPr algn="ctr">
                <a:lnSpc>
                  <a:spcPts val="1251"/>
                </a:lnSpc>
              </a:pPr>
              <a:r>
                <a:rPr lang="en-US" sz="894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rule from our</a:t>
              </a:r>
            </a:p>
            <a:p>
              <a:pPr algn="ctr">
                <a:lnSpc>
                  <a:spcPts val="1251"/>
                </a:lnSpc>
              </a:pPr>
              <a:r>
                <a:rPr lang="en-US" sz="894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Constitution lesson;</a:t>
              </a:r>
            </a:p>
            <a:p>
              <a:pPr algn="ctr">
                <a:lnSpc>
                  <a:spcPts val="1251"/>
                </a:lnSpc>
              </a:pPr>
              <a:r>
                <a:rPr lang="en-US" sz="894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That was your </a:t>
              </a:r>
            </a:p>
            <a:p>
              <a:pPr algn="ctr">
                <a:lnSpc>
                  <a:spcPts val="1251"/>
                </a:lnSpc>
                <a:spcBef>
                  <a:spcPct val="0"/>
                </a:spcBef>
              </a:pPr>
              <a:r>
                <a:rPr lang="en-US" sz="894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opinion.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019936" y="1431110"/>
            <a:ext cx="14305277" cy="47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2742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742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My opinion is that the pigs were too quick to judge the wolf.</a:t>
            </a:r>
          </a:p>
        </p:txBody>
      </p:sp>
      <p:sp>
        <p:nvSpPr>
          <p:cNvPr id="26" name="Freeform 26"/>
          <p:cNvSpPr/>
          <p:nvPr/>
        </p:nvSpPr>
        <p:spPr>
          <a:xfrm>
            <a:off x="15705692" y="819264"/>
            <a:ext cx="692355" cy="1094633"/>
          </a:xfrm>
          <a:custGeom>
            <a:avLst/>
            <a:gdLst/>
            <a:ahLst/>
            <a:cxnLst/>
            <a:rect l="l" t="t" r="r" b="b"/>
            <a:pathLst>
              <a:path w="692355" h="1094633">
                <a:moveTo>
                  <a:pt x="0" y="0"/>
                </a:moveTo>
                <a:lnTo>
                  <a:pt x="692355" y="0"/>
                </a:lnTo>
                <a:lnTo>
                  <a:pt x="692355" y="1094633"/>
                </a:lnTo>
                <a:lnTo>
                  <a:pt x="0" y="1094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6474247" y="1071338"/>
            <a:ext cx="776120" cy="706269"/>
          </a:xfrm>
          <a:custGeom>
            <a:avLst/>
            <a:gdLst/>
            <a:ahLst/>
            <a:cxnLst/>
            <a:rect l="l" t="t" r="r" b="b"/>
            <a:pathLst>
              <a:path w="776120" h="706269">
                <a:moveTo>
                  <a:pt x="0" y="0"/>
                </a:moveTo>
                <a:lnTo>
                  <a:pt x="776120" y="0"/>
                </a:lnTo>
                <a:lnTo>
                  <a:pt x="776120" y="706269"/>
                </a:lnTo>
                <a:lnTo>
                  <a:pt x="0" y="7062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16230600" y="3201478"/>
            <a:ext cx="1795822" cy="688471"/>
            <a:chOff x="0" y="0"/>
            <a:chExt cx="472974" cy="18132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72974" cy="181326"/>
            </a:xfrm>
            <a:custGeom>
              <a:avLst/>
              <a:gdLst/>
              <a:ahLst/>
              <a:cxnLst/>
              <a:rect l="l" t="t" r="r" b="b"/>
              <a:pathLst>
                <a:path w="472974" h="181326">
                  <a:moveTo>
                    <a:pt x="0" y="0"/>
                  </a:moveTo>
                  <a:lnTo>
                    <a:pt x="472974" y="0"/>
                  </a:lnTo>
                  <a:lnTo>
                    <a:pt x="472974" y="181326"/>
                  </a:lnTo>
                  <a:lnTo>
                    <a:pt x="0" y="181326"/>
                  </a:lnTo>
                  <a:close/>
                </a:path>
              </a:pathLst>
            </a:custGeom>
            <a:solidFill>
              <a:srgbClr val="70C48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72974" cy="219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172336" y="3599122"/>
            <a:ext cx="14305277" cy="47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2742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742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My argument is that the Wolf sneezed accidentally, so he’s not a bad guy.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5630655" y="3150179"/>
            <a:ext cx="2028263" cy="922205"/>
            <a:chOff x="0" y="0"/>
            <a:chExt cx="2704351" cy="1229607"/>
          </a:xfrm>
        </p:grpSpPr>
        <p:sp>
          <p:nvSpPr>
            <p:cNvPr id="33" name="Freeform 33"/>
            <p:cNvSpPr/>
            <p:nvPr/>
          </p:nvSpPr>
          <p:spPr>
            <a:xfrm>
              <a:off x="183002" y="85410"/>
              <a:ext cx="2118884" cy="1144197"/>
            </a:xfrm>
            <a:custGeom>
              <a:avLst/>
              <a:gdLst/>
              <a:ahLst/>
              <a:cxnLst/>
              <a:rect l="l" t="t" r="r" b="b"/>
              <a:pathLst>
                <a:path w="2118884" h="1144197">
                  <a:moveTo>
                    <a:pt x="0" y="0"/>
                  </a:moveTo>
                  <a:lnTo>
                    <a:pt x="2118884" y="0"/>
                  </a:lnTo>
                  <a:lnTo>
                    <a:pt x="2118884" y="1144197"/>
                  </a:lnTo>
                  <a:lnTo>
                    <a:pt x="0" y="1144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0"/>
              <a:ext cx="1099540" cy="611619"/>
            </a:xfrm>
            <a:custGeom>
              <a:avLst/>
              <a:gdLst/>
              <a:ahLst/>
              <a:cxnLst/>
              <a:rect l="l" t="t" r="r" b="b"/>
              <a:pathLst>
                <a:path w="1099540" h="611619">
                  <a:moveTo>
                    <a:pt x="0" y="0"/>
                  </a:moveTo>
                  <a:lnTo>
                    <a:pt x="1099540" y="0"/>
                  </a:lnTo>
                  <a:lnTo>
                    <a:pt x="1099540" y="611619"/>
                  </a:lnTo>
                  <a:lnTo>
                    <a:pt x="0" y="61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8971" y="35256"/>
              <a:ext cx="921598" cy="348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53"/>
                </a:lnSpc>
                <a:spcBef>
                  <a:spcPct val="0"/>
                </a:spcBef>
              </a:pPr>
              <a:r>
                <a:rPr lang="en-US" sz="1537">
                  <a:solidFill>
                    <a:srgbClr val="000000"/>
                  </a:solidFill>
                  <a:latin typeface="Lilita One"/>
                  <a:ea typeface="Lilita One"/>
                  <a:cs typeface="Lilita One"/>
                  <a:sym typeface="Lilita One"/>
                </a:rPr>
                <a:t>ACHOO!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207207" y="550912"/>
              <a:ext cx="497144" cy="678695"/>
            </a:xfrm>
            <a:custGeom>
              <a:avLst/>
              <a:gdLst/>
              <a:ahLst/>
              <a:cxnLst/>
              <a:rect l="l" t="t" r="r" b="b"/>
              <a:pathLst>
                <a:path w="497144" h="678695">
                  <a:moveTo>
                    <a:pt x="0" y="0"/>
                  </a:moveTo>
                  <a:lnTo>
                    <a:pt x="497144" y="0"/>
                  </a:lnTo>
                  <a:lnTo>
                    <a:pt x="497144" y="678695"/>
                  </a:lnTo>
                  <a:lnTo>
                    <a:pt x="0" y="6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37"/>
          <p:cNvSpPr/>
          <p:nvPr/>
        </p:nvSpPr>
        <p:spPr>
          <a:xfrm>
            <a:off x="15519258" y="4213636"/>
            <a:ext cx="1330991" cy="823551"/>
          </a:xfrm>
          <a:custGeom>
            <a:avLst/>
            <a:gdLst/>
            <a:ahLst/>
            <a:cxnLst/>
            <a:rect l="l" t="t" r="r" b="b"/>
            <a:pathLst>
              <a:path w="1330991" h="823551">
                <a:moveTo>
                  <a:pt x="0" y="0"/>
                </a:moveTo>
                <a:lnTo>
                  <a:pt x="1330992" y="0"/>
                </a:lnTo>
                <a:lnTo>
                  <a:pt x="1330992" y="823551"/>
                </a:lnTo>
                <a:lnTo>
                  <a:pt x="0" y="823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4586645" y="5252483"/>
            <a:ext cx="760734" cy="556287"/>
          </a:xfrm>
          <a:custGeom>
            <a:avLst/>
            <a:gdLst/>
            <a:ahLst/>
            <a:cxnLst/>
            <a:rect l="l" t="t" r="r" b="b"/>
            <a:pathLst>
              <a:path w="760734" h="556287">
                <a:moveTo>
                  <a:pt x="0" y="0"/>
                </a:moveTo>
                <a:lnTo>
                  <a:pt x="760734" y="0"/>
                </a:lnTo>
                <a:lnTo>
                  <a:pt x="760734" y="556287"/>
                </a:lnTo>
                <a:lnTo>
                  <a:pt x="0" y="55628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 flipH="1">
            <a:off x="15659647" y="5282339"/>
            <a:ext cx="945728" cy="823965"/>
          </a:xfrm>
          <a:custGeom>
            <a:avLst/>
            <a:gdLst/>
            <a:ahLst/>
            <a:cxnLst/>
            <a:rect l="l" t="t" r="r" b="b"/>
            <a:pathLst>
              <a:path w="945728" h="823965">
                <a:moveTo>
                  <a:pt x="945727" y="0"/>
                </a:moveTo>
                <a:lnTo>
                  <a:pt x="0" y="0"/>
                </a:lnTo>
                <a:lnTo>
                  <a:pt x="0" y="823965"/>
                </a:lnTo>
                <a:lnTo>
                  <a:pt x="945727" y="823965"/>
                </a:lnTo>
                <a:lnTo>
                  <a:pt x="94572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6366453" y="7291618"/>
            <a:ext cx="816267" cy="877487"/>
          </a:xfrm>
          <a:custGeom>
            <a:avLst/>
            <a:gdLst/>
            <a:ahLst/>
            <a:cxnLst/>
            <a:rect l="l" t="t" r="r" b="b"/>
            <a:pathLst>
              <a:path w="816267" h="877487">
                <a:moveTo>
                  <a:pt x="0" y="0"/>
                </a:moveTo>
                <a:lnTo>
                  <a:pt x="816267" y="0"/>
                </a:lnTo>
                <a:lnTo>
                  <a:pt x="816267" y="877486"/>
                </a:lnTo>
                <a:lnTo>
                  <a:pt x="0" y="87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 flipH="1">
            <a:off x="17133925" y="7261156"/>
            <a:ext cx="598040" cy="1016342"/>
          </a:xfrm>
          <a:custGeom>
            <a:avLst/>
            <a:gdLst/>
            <a:ahLst/>
            <a:cxnLst/>
            <a:rect l="l" t="t" r="r" b="b"/>
            <a:pathLst>
              <a:path w="598040" h="1016342">
                <a:moveTo>
                  <a:pt x="598040" y="0"/>
                </a:moveTo>
                <a:lnTo>
                  <a:pt x="0" y="0"/>
                </a:lnTo>
                <a:lnTo>
                  <a:pt x="0" y="1016341"/>
                </a:lnTo>
                <a:lnTo>
                  <a:pt x="598040" y="1016341"/>
                </a:lnTo>
                <a:lnTo>
                  <a:pt x="59804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AutoShape 42"/>
          <p:cNvSpPr/>
          <p:nvPr/>
        </p:nvSpPr>
        <p:spPr>
          <a:xfrm>
            <a:off x="2002843" y="9277664"/>
            <a:ext cx="1351641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1447652" y="8766409"/>
            <a:ext cx="14154427" cy="45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  <a:spcBef>
                <a:spcPct val="0"/>
              </a:spcBef>
            </a:pPr>
            <a:r>
              <a:rPr lang="en-US" sz="259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96">
                <a:solidFill>
                  <a:srgbClr val="8C52FF"/>
                </a:solidFill>
                <a:latin typeface="Lilita One"/>
                <a:ea typeface="Lilita One"/>
                <a:cs typeface="Lilita One"/>
                <a:sym typeface="Lilita One"/>
              </a:rPr>
              <a:t>The pigs motivation to build strong houses was to stay safe from the wolf.</a:t>
            </a:r>
          </a:p>
        </p:txBody>
      </p:sp>
      <p:sp>
        <p:nvSpPr>
          <p:cNvPr id="44" name="Freeform 44"/>
          <p:cNvSpPr/>
          <p:nvPr/>
        </p:nvSpPr>
        <p:spPr>
          <a:xfrm>
            <a:off x="16600775" y="6219288"/>
            <a:ext cx="1002425" cy="1026812"/>
          </a:xfrm>
          <a:custGeom>
            <a:avLst/>
            <a:gdLst/>
            <a:ahLst/>
            <a:cxnLst/>
            <a:rect l="l" t="t" r="r" b="b"/>
            <a:pathLst>
              <a:path w="1002425" h="1026812">
                <a:moveTo>
                  <a:pt x="0" y="0"/>
                </a:moveTo>
                <a:lnTo>
                  <a:pt x="1002425" y="0"/>
                </a:lnTo>
                <a:lnTo>
                  <a:pt x="1002425" y="1026812"/>
                </a:lnTo>
                <a:lnTo>
                  <a:pt x="0" y="102681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6525506" y="6282687"/>
            <a:ext cx="624642" cy="484878"/>
          </a:xfrm>
          <a:custGeom>
            <a:avLst/>
            <a:gdLst/>
            <a:ahLst/>
            <a:cxnLst/>
            <a:rect l="l" t="t" r="r" b="b"/>
            <a:pathLst>
              <a:path w="624642" h="484878">
                <a:moveTo>
                  <a:pt x="0" y="0"/>
                </a:moveTo>
                <a:lnTo>
                  <a:pt x="624641" y="0"/>
                </a:lnTo>
                <a:lnTo>
                  <a:pt x="624641" y="484878"/>
                </a:lnTo>
                <a:lnTo>
                  <a:pt x="0" y="484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7070367" y="6264366"/>
            <a:ext cx="359999" cy="447900"/>
          </a:xfrm>
          <a:custGeom>
            <a:avLst/>
            <a:gdLst/>
            <a:ahLst/>
            <a:cxnLst/>
            <a:rect l="l" t="t" r="r" b="b"/>
            <a:pathLst>
              <a:path w="359999" h="447900">
                <a:moveTo>
                  <a:pt x="0" y="0"/>
                </a:moveTo>
                <a:lnTo>
                  <a:pt x="360000" y="0"/>
                </a:lnTo>
                <a:lnTo>
                  <a:pt x="360000" y="447899"/>
                </a:lnTo>
                <a:lnTo>
                  <a:pt x="0" y="447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 flipH="1">
            <a:off x="101150" y="4353829"/>
            <a:ext cx="2071186" cy="1918436"/>
          </a:xfrm>
          <a:custGeom>
            <a:avLst/>
            <a:gdLst/>
            <a:ahLst/>
            <a:cxnLst/>
            <a:rect l="l" t="t" r="r" b="b"/>
            <a:pathLst>
              <a:path w="2071186" h="1918436">
                <a:moveTo>
                  <a:pt x="2071186" y="0"/>
                </a:moveTo>
                <a:lnTo>
                  <a:pt x="0" y="0"/>
                </a:lnTo>
                <a:lnTo>
                  <a:pt x="0" y="1918436"/>
                </a:lnTo>
                <a:lnTo>
                  <a:pt x="2071186" y="1918436"/>
                </a:lnTo>
                <a:lnTo>
                  <a:pt x="207118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4276798" y="8332285"/>
            <a:ext cx="973934" cy="997628"/>
          </a:xfrm>
          <a:custGeom>
            <a:avLst/>
            <a:gdLst/>
            <a:ahLst/>
            <a:cxnLst/>
            <a:rect l="l" t="t" r="r" b="b"/>
            <a:pathLst>
              <a:path w="973934" h="997628">
                <a:moveTo>
                  <a:pt x="0" y="0"/>
                </a:moveTo>
                <a:lnTo>
                  <a:pt x="973934" y="0"/>
                </a:lnTo>
                <a:lnTo>
                  <a:pt x="973934" y="997628"/>
                </a:lnTo>
                <a:lnTo>
                  <a:pt x="0" y="9976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9" name="Group 49"/>
          <p:cNvGrpSpPr/>
          <p:nvPr/>
        </p:nvGrpSpPr>
        <p:grpSpPr>
          <a:xfrm>
            <a:off x="14912996" y="8454376"/>
            <a:ext cx="3487168" cy="1998633"/>
            <a:chOff x="0" y="0"/>
            <a:chExt cx="4649557" cy="2664844"/>
          </a:xfrm>
        </p:grpSpPr>
        <p:sp>
          <p:nvSpPr>
            <p:cNvPr id="50" name="Freeform 50"/>
            <p:cNvSpPr/>
            <p:nvPr/>
          </p:nvSpPr>
          <p:spPr>
            <a:xfrm rot="263503">
              <a:off x="2703967" y="67535"/>
              <a:ext cx="1856169" cy="2406702"/>
            </a:xfrm>
            <a:custGeom>
              <a:avLst/>
              <a:gdLst/>
              <a:ahLst/>
              <a:cxnLst/>
              <a:rect l="l" t="t" r="r" b="b"/>
              <a:pathLst>
                <a:path w="1856169" h="2406702">
                  <a:moveTo>
                    <a:pt x="0" y="0"/>
                  </a:moveTo>
                  <a:lnTo>
                    <a:pt x="1856169" y="0"/>
                  </a:lnTo>
                  <a:lnTo>
                    <a:pt x="1856169" y="2406702"/>
                  </a:lnTo>
                  <a:lnTo>
                    <a:pt x="0" y="2406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1379544" y="221276"/>
              <a:ext cx="1712333" cy="2320496"/>
            </a:xfrm>
            <a:custGeom>
              <a:avLst/>
              <a:gdLst/>
              <a:ahLst/>
              <a:cxnLst/>
              <a:rect l="l" t="t" r="r" b="b"/>
              <a:pathLst>
                <a:path w="1712333" h="2320496">
                  <a:moveTo>
                    <a:pt x="0" y="0"/>
                  </a:moveTo>
                  <a:lnTo>
                    <a:pt x="1712333" y="0"/>
                  </a:lnTo>
                  <a:lnTo>
                    <a:pt x="1712333" y="2320496"/>
                  </a:lnTo>
                  <a:lnTo>
                    <a:pt x="0" y="2320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2"/>
            <p:cNvSpPr/>
            <p:nvPr/>
          </p:nvSpPr>
          <p:spPr>
            <a:xfrm rot="-571411">
              <a:off x="174837" y="300451"/>
              <a:ext cx="1604817" cy="2247118"/>
            </a:xfrm>
            <a:custGeom>
              <a:avLst/>
              <a:gdLst/>
              <a:ahLst/>
              <a:cxnLst/>
              <a:rect l="l" t="t" r="r" b="b"/>
              <a:pathLst>
                <a:path w="1604817" h="2247118">
                  <a:moveTo>
                    <a:pt x="0" y="0"/>
                  </a:moveTo>
                  <a:lnTo>
                    <a:pt x="1604816" y="0"/>
                  </a:lnTo>
                  <a:lnTo>
                    <a:pt x="1604816" y="2247118"/>
                  </a:lnTo>
                  <a:lnTo>
                    <a:pt x="0" y="2247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4681659" y="8263210"/>
            <a:ext cx="8450759" cy="1535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>
                <a:solidFill>
                  <a:srgbClr val="8C52FF"/>
                </a:solidFill>
                <a:latin typeface="Lilita One"/>
                <a:ea typeface="Lilita One"/>
                <a:cs typeface="Lilita One"/>
                <a:sym typeface="Lilita One"/>
              </a:rPr>
              <a:t>Motivation:</a:t>
            </a:r>
            <a:r>
              <a:rPr lang="en-US" sz="2908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29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The reason why someone does something.</a:t>
            </a:r>
          </a:p>
          <a:p>
            <a:pPr algn="ctr">
              <a:lnSpc>
                <a:spcPts val="4072"/>
              </a:lnSpc>
              <a:spcBef>
                <a:spcPct val="0"/>
              </a:spcBef>
            </a:pPr>
            <a:endParaRPr lang="en-US" sz="2908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072"/>
              </a:lnSpc>
              <a:spcBef>
                <a:spcPct val="0"/>
              </a:spcBef>
            </a:pPr>
            <a:endParaRPr lang="en-US" sz="2908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2095361" y="5689008"/>
            <a:ext cx="14154427" cy="45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  <a:spcBef>
                <a:spcPct val="0"/>
              </a:spcBef>
            </a:pPr>
            <a:r>
              <a:rPr lang="en-US" sz="259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96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The Wolf’s evidence is that he had a cold and didn’t mean to blow down the houses.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095361" y="7766242"/>
            <a:ext cx="14154427" cy="45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  <a:spcBef>
                <a:spcPct val="0"/>
              </a:spcBef>
            </a:pPr>
            <a:r>
              <a:rPr lang="en-US" sz="2596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96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The pigs might have a bias because they think the Wolf is always trying to hurt them.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205436" y="909838"/>
            <a:ext cx="10555334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Opinion: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What you think or feel about something; it’s not a fact.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758505" y="4118266"/>
            <a:ext cx="11492227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Fairness:</a:t>
            </a: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Treating everyone equally and making sure things are right.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019936" y="4630991"/>
            <a:ext cx="14305277" cy="41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0"/>
              </a:lnSpc>
              <a:spcBef>
                <a:spcPct val="0"/>
              </a:spcBef>
            </a:pPr>
            <a:r>
              <a:rPr lang="en-US" sz="2364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364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It’s only fair to let the Wolf explain his side of the story before deciding what happened.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536653" y="5185808"/>
            <a:ext cx="9484147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Evidence: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Information or clues that show something is true.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232942" y="6197691"/>
            <a:ext cx="13997657" cy="1535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7979" lvl="1" indent="-313990" algn="ctr">
              <a:lnSpc>
                <a:spcPts val="4072"/>
              </a:lnSpc>
              <a:spcBef>
                <a:spcPct val="0"/>
              </a:spcBef>
              <a:buFont typeface="Arial"/>
              <a:buChar char="•"/>
            </a:pPr>
            <a:r>
              <a:rPr lang="en-US" sz="2908" dirty="0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Perspective-taking:</a:t>
            </a: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Trying to understand how someone else feels or sees something.</a:t>
            </a:r>
          </a:p>
          <a:p>
            <a:pPr marL="627979" lvl="1" indent="-313990" algn="ctr">
              <a:lnSpc>
                <a:spcPts val="4072"/>
              </a:lnSpc>
              <a:spcBef>
                <a:spcPct val="0"/>
              </a:spcBef>
              <a:buFont typeface="Arial"/>
              <a:buChar char="•"/>
            </a:pPr>
            <a:endParaRPr lang="en-US" sz="2908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4072"/>
              </a:lnSpc>
              <a:spcBef>
                <a:spcPct val="0"/>
              </a:spcBef>
            </a:pPr>
            <a:endParaRPr lang="en-US" sz="2908" dirty="0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600618" y="6710415"/>
            <a:ext cx="15143914" cy="43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64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If we take the Wolf’s perspective, we might see he was just trying to borrow some sugar.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2034102" y="7348768"/>
            <a:ext cx="14491404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8C52FF"/>
                </a:solidFill>
                <a:latin typeface="Lilita One"/>
                <a:ea typeface="Lilita One"/>
                <a:cs typeface="Lilita One"/>
                <a:sym typeface="Lilita One"/>
              </a:rPr>
              <a:t>Bias:</a:t>
            </a:r>
            <a:r>
              <a:rPr lang="en-US" sz="2908" dirty="0">
                <a:solidFill>
                  <a:srgbClr val="E82A9F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A strong feeling that makes someone see things in a certain way, sometimes unfairly.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5177305" y="20952"/>
            <a:ext cx="8465907" cy="102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0"/>
              </a:lnSpc>
            </a:pPr>
            <a:r>
              <a:rPr lang="en-US" sz="7370" spc="515">
                <a:solidFill>
                  <a:srgbClr val="5151A1"/>
                </a:solidFill>
                <a:latin typeface="SCR-N Seven Bold"/>
                <a:ea typeface="SCR-N Seven Bold"/>
                <a:cs typeface="SCR-N Seven Bold"/>
                <a:sym typeface="SCR-N Seven Bold"/>
              </a:rPr>
              <a:t>VOCABULARY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57718" y="2589157"/>
            <a:ext cx="16474247" cy="43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  <a:spcBef>
                <a:spcPct val="0"/>
              </a:spcBef>
            </a:pPr>
            <a:r>
              <a:rPr lang="en-US" sz="2508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Example: </a:t>
            </a:r>
            <a:r>
              <a:rPr lang="en-US" sz="2508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Later, in our debate, half of you will argue why the Wolf is innocent, and the other half why the pigs are right.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208088" y="2055695"/>
            <a:ext cx="14117125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Debate: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A discussion where people share different ideas and try to explain their thinking.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346325" y="3077850"/>
            <a:ext cx="12255753" cy="480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8" dirty="0">
                <a:solidFill>
                  <a:srgbClr val="7843E6"/>
                </a:solidFill>
                <a:latin typeface="Lilita One"/>
                <a:ea typeface="Lilita One"/>
                <a:cs typeface="Lilita One"/>
                <a:sym typeface="Lilita One"/>
              </a:rPr>
              <a:t>Argument: </a:t>
            </a:r>
            <a:r>
              <a:rPr lang="en-US" sz="2908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A reason or explanation to show why you think something is true.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91237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982474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473711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964948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6" y="0"/>
                </a:lnTo>
                <a:lnTo>
                  <a:pt x="1491236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56184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947421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438658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929895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421132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4912369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6403606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7894843" y="0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6" y="0"/>
                </a:lnTo>
                <a:lnTo>
                  <a:pt x="1491236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0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491237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982474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4473711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964948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6" y="0"/>
                </a:lnTo>
                <a:lnTo>
                  <a:pt x="1491236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7456184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947421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0438658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1929895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3421132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12369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6403606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7" y="0"/>
                </a:lnTo>
                <a:lnTo>
                  <a:pt x="1491237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7894843" y="9755747"/>
            <a:ext cx="1491237" cy="531253"/>
          </a:xfrm>
          <a:custGeom>
            <a:avLst/>
            <a:gdLst/>
            <a:ahLst/>
            <a:cxnLst/>
            <a:rect l="l" t="t" r="r" b="b"/>
            <a:pathLst>
              <a:path w="1491237" h="531253">
                <a:moveTo>
                  <a:pt x="0" y="0"/>
                </a:moveTo>
                <a:lnTo>
                  <a:pt x="1491236" y="0"/>
                </a:lnTo>
                <a:lnTo>
                  <a:pt x="1491236" y="531253"/>
                </a:lnTo>
                <a:lnTo>
                  <a:pt x="0" y="531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207689" y="1505748"/>
            <a:ext cx="5246370" cy="5246370"/>
            <a:chOff x="0" y="0"/>
            <a:chExt cx="2838450" cy="283845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838450" cy="2838450"/>
            </a:xfrm>
            <a:custGeom>
              <a:avLst/>
              <a:gdLst/>
              <a:ahLst/>
              <a:cxnLst/>
              <a:rect l="l" t="t" r="r" b="b"/>
              <a:pathLst>
                <a:path w="2838450" h="2838450">
                  <a:moveTo>
                    <a:pt x="0" y="0"/>
                  </a:moveTo>
                  <a:lnTo>
                    <a:pt x="2838450" y="0"/>
                  </a:lnTo>
                  <a:lnTo>
                    <a:pt x="2838450" y="2838450"/>
                  </a:lnTo>
                  <a:lnTo>
                    <a:pt x="0" y="283845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15570" y="389890"/>
              <a:ext cx="2598420" cy="2070100"/>
            </a:xfrm>
            <a:custGeom>
              <a:avLst/>
              <a:gdLst/>
              <a:ahLst/>
              <a:cxnLst/>
              <a:rect l="l" t="t" r="r" b="b"/>
              <a:pathLst>
                <a:path w="2598420" h="2070100">
                  <a:moveTo>
                    <a:pt x="0" y="0"/>
                  </a:moveTo>
                  <a:lnTo>
                    <a:pt x="2598420" y="0"/>
                  </a:lnTo>
                  <a:lnTo>
                    <a:pt x="2598420" y="2070100"/>
                  </a:lnTo>
                  <a:lnTo>
                    <a:pt x="0" y="2070100"/>
                  </a:lnTo>
                  <a:close/>
                </a:path>
              </a:pathLst>
            </a:custGeom>
            <a:blipFill>
              <a:blip r:embed="rId4"/>
              <a:stretch>
                <a:fillRect l="-20982" r="-209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6429011" y="4231005"/>
            <a:ext cx="5246370" cy="5246370"/>
            <a:chOff x="0" y="0"/>
            <a:chExt cx="2838450" cy="283845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838450" cy="2838450"/>
            </a:xfrm>
            <a:custGeom>
              <a:avLst/>
              <a:gdLst/>
              <a:ahLst/>
              <a:cxnLst/>
              <a:rect l="l" t="t" r="r" b="b"/>
              <a:pathLst>
                <a:path w="2838450" h="2838450">
                  <a:moveTo>
                    <a:pt x="0" y="0"/>
                  </a:moveTo>
                  <a:lnTo>
                    <a:pt x="2838450" y="0"/>
                  </a:lnTo>
                  <a:lnTo>
                    <a:pt x="2838450" y="2838450"/>
                  </a:lnTo>
                  <a:lnTo>
                    <a:pt x="0" y="283845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15570" y="389890"/>
              <a:ext cx="2598420" cy="2070100"/>
            </a:xfrm>
            <a:custGeom>
              <a:avLst/>
              <a:gdLst/>
              <a:ahLst/>
              <a:cxnLst/>
              <a:rect l="l" t="t" r="r" b="b"/>
              <a:pathLst>
                <a:path w="2598420" h="2070100">
                  <a:moveTo>
                    <a:pt x="0" y="0"/>
                  </a:moveTo>
                  <a:lnTo>
                    <a:pt x="2598420" y="0"/>
                  </a:lnTo>
                  <a:lnTo>
                    <a:pt x="2598420" y="2070100"/>
                  </a:lnTo>
                  <a:lnTo>
                    <a:pt x="0" y="2070100"/>
                  </a:lnTo>
                  <a:close/>
                </a:path>
              </a:pathLst>
            </a:custGeom>
            <a:blipFill>
              <a:blip r:embed="rId5"/>
              <a:stretch>
                <a:fillRect l="-20982" r="-209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>
            <a:off x="12780288" y="1505748"/>
            <a:ext cx="5246370" cy="5246370"/>
            <a:chOff x="0" y="0"/>
            <a:chExt cx="2838450" cy="283845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838450" cy="2838450"/>
            </a:xfrm>
            <a:custGeom>
              <a:avLst/>
              <a:gdLst/>
              <a:ahLst/>
              <a:cxnLst/>
              <a:rect l="l" t="t" r="r" b="b"/>
              <a:pathLst>
                <a:path w="2838450" h="2838450">
                  <a:moveTo>
                    <a:pt x="0" y="0"/>
                  </a:moveTo>
                  <a:lnTo>
                    <a:pt x="2838450" y="0"/>
                  </a:lnTo>
                  <a:lnTo>
                    <a:pt x="2838450" y="2838450"/>
                  </a:lnTo>
                  <a:lnTo>
                    <a:pt x="0" y="283845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15570" y="389890"/>
              <a:ext cx="2598420" cy="2070100"/>
            </a:xfrm>
            <a:custGeom>
              <a:avLst/>
              <a:gdLst/>
              <a:ahLst/>
              <a:cxnLst/>
              <a:rect l="l" t="t" r="r" b="b"/>
              <a:pathLst>
                <a:path w="2598420" h="2070100">
                  <a:moveTo>
                    <a:pt x="0" y="0"/>
                  </a:moveTo>
                  <a:lnTo>
                    <a:pt x="2598420" y="0"/>
                  </a:lnTo>
                  <a:lnTo>
                    <a:pt x="2598420" y="2070100"/>
                  </a:lnTo>
                  <a:lnTo>
                    <a:pt x="0" y="2070100"/>
                  </a:lnTo>
                  <a:close/>
                </a:path>
              </a:pathLst>
            </a:custGeom>
            <a:blipFill>
              <a:blip r:embed="rId6"/>
              <a:stretch>
                <a:fillRect l="-20982" r="-209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37"/>
          <p:cNvSpPr/>
          <p:nvPr/>
        </p:nvSpPr>
        <p:spPr>
          <a:xfrm>
            <a:off x="6973129" y="1028700"/>
            <a:ext cx="4158135" cy="2541660"/>
          </a:xfrm>
          <a:custGeom>
            <a:avLst/>
            <a:gdLst/>
            <a:ahLst/>
            <a:cxnLst/>
            <a:rect l="l" t="t" r="r" b="b"/>
            <a:pathLst>
              <a:path w="4158135" h="2541660">
                <a:moveTo>
                  <a:pt x="0" y="0"/>
                </a:moveTo>
                <a:lnTo>
                  <a:pt x="4158135" y="0"/>
                </a:lnTo>
                <a:lnTo>
                  <a:pt x="4158135" y="2541660"/>
                </a:lnTo>
                <a:lnTo>
                  <a:pt x="0" y="25416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5324104" y="1315693"/>
            <a:ext cx="7573475" cy="1853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6"/>
              </a:lnSpc>
            </a:pPr>
            <a:r>
              <a:rPr lang="en-US" sz="52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EARLY</a:t>
            </a:r>
          </a:p>
          <a:p>
            <a:pPr algn="ctr">
              <a:lnSpc>
                <a:spcPts val="7416"/>
              </a:lnSpc>
              <a:spcBef>
                <a:spcPct val="0"/>
              </a:spcBef>
            </a:pPr>
            <a:r>
              <a:rPr lang="en-US" sz="52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BABY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981320" y="6366507"/>
            <a:ext cx="3369542" cy="2893594"/>
          </a:xfrm>
          <a:custGeom>
            <a:avLst/>
            <a:gdLst/>
            <a:ahLst/>
            <a:cxnLst/>
            <a:rect l="l" t="t" r="r" b="b"/>
            <a:pathLst>
              <a:path w="3369542" h="2893594">
                <a:moveTo>
                  <a:pt x="0" y="0"/>
                </a:moveTo>
                <a:lnTo>
                  <a:pt x="3369542" y="0"/>
                </a:lnTo>
                <a:lnTo>
                  <a:pt x="3369542" y="2893594"/>
                </a:lnTo>
                <a:lnTo>
                  <a:pt x="0" y="2893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5736931" y="2624734"/>
            <a:ext cx="1517454" cy="2316723"/>
          </a:xfrm>
          <a:custGeom>
            <a:avLst/>
            <a:gdLst/>
            <a:ahLst/>
            <a:cxnLst/>
            <a:rect l="l" t="t" r="r" b="b"/>
            <a:pathLst>
              <a:path w="1517454" h="2316723">
                <a:moveTo>
                  <a:pt x="0" y="0"/>
                </a:moveTo>
                <a:lnTo>
                  <a:pt x="1517454" y="0"/>
                </a:lnTo>
                <a:lnTo>
                  <a:pt x="1517454" y="2316723"/>
                </a:lnTo>
                <a:lnTo>
                  <a:pt x="0" y="23167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4222470" y="6636161"/>
            <a:ext cx="2580039" cy="2354286"/>
          </a:xfrm>
          <a:custGeom>
            <a:avLst/>
            <a:gdLst/>
            <a:ahLst/>
            <a:cxnLst/>
            <a:rect l="l" t="t" r="r" b="b"/>
            <a:pathLst>
              <a:path w="2580039" h="2354286">
                <a:moveTo>
                  <a:pt x="0" y="0"/>
                </a:moveTo>
                <a:lnTo>
                  <a:pt x="2580039" y="0"/>
                </a:lnTo>
                <a:lnTo>
                  <a:pt x="2580039" y="2354286"/>
                </a:lnTo>
                <a:lnTo>
                  <a:pt x="0" y="23542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103109" y="2455518"/>
            <a:ext cx="2054487" cy="2054487"/>
          </a:xfrm>
          <a:custGeom>
            <a:avLst/>
            <a:gdLst/>
            <a:ahLst/>
            <a:cxnLst/>
            <a:rect l="l" t="t" r="r" b="b"/>
            <a:pathLst>
              <a:path w="2054487" h="2054487">
                <a:moveTo>
                  <a:pt x="0" y="0"/>
                </a:moveTo>
                <a:lnTo>
                  <a:pt x="2054486" y="0"/>
                </a:lnTo>
                <a:lnTo>
                  <a:pt x="2054486" y="2054487"/>
                </a:lnTo>
                <a:lnTo>
                  <a:pt x="0" y="2054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3157595" y="3042435"/>
            <a:ext cx="12186417" cy="5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3143">
                <a:solidFill>
                  <a:srgbClr val="FF4222"/>
                </a:solidFill>
                <a:latin typeface="Lilita One"/>
                <a:ea typeface="Lilita One"/>
                <a:cs typeface="Lilita One"/>
                <a:sym typeface="Lilita One"/>
              </a:rPr>
              <a:t>Has there ever been a time when you felt misunderstood?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071140" y="1125716"/>
            <a:ext cx="8043308" cy="98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7002" spc="490">
                <a:solidFill>
                  <a:srgbClr val="5151A1"/>
                </a:solidFill>
                <a:latin typeface="SCR-N Seven Bold"/>
                <a:ea typeface="SCR-N Seven Bold"/>
                <a:cs typeface="SCR-N Seven Bold"/>
                <a:sym typeface="SCR-N Seven Bold"/>
              </a:rPr>
              <a:t>CONNECTION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157595" y="4603020"/>
            <a:ext cx="12186417" cy="110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3143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How do you feel when you’re trying to tell your side of the story to a teacher or parent, but someone has a different version to tell?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157595" y="6713163"/>
            <a:ext cx="12186417" cy="5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3143">
                <a:solidFill>
                  <a:srgbClr val="FF4222"/>
                </a:solidFill>
                <a:latin typeface="Lilita One"/>
                <a:ea typeface="Lilita One"/>
                <a:cs typeface="Lilita One"/>
                <a:sym typeface="Lilita One"/>
              </a:rPr>
              <a:t>How does this make us feel?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5" name="Group 45"/>
          <p:cNvGrpSpPr/>
          <p:nvPr/>
        </p:nvGrpSpPr>
        <p:grpSpPr>
          <a:xfrm>
            <a:off x="613837" y="525258"/>
            <a:ext cx="5452027" cy="2917410"/>
            <a:chOff x="0" y="0"/>
            <a:chExt cx="7269370" cy="3889880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7269370" cy="3889880"/>
              <a:chOff x="0" y="0"/>
              <a:chExt cx="1422702" cy="761296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422702" cy="761296"/>
              </a:xfrm>
              <a:custGeom>
                <a:avLst/>
                <a:gdLst/>
                <a:ahLst/>
                <a:cxnLst/>
                <a:rect l="l" t="t" r="r" b="b"/>
                <a:pathLst>
                  <a:path w="1422702" h="761296">
                    <a:moveTo>
                      <a:pt x="0" y="0"/>
                    </a:moveTo>
                    <a:lnTo>
                      <a:pt x="1422702" y="0"/>
                    </a:lnTo>
                    <a:lnTo>
                      <a:pt x="1422702" y="761296"/>
                    </a:lnTo>
                    <a:lnTo>
                      <a:pt x="0" y="761296"/>
                    </a:lnTo>
                    <a:close/>
                  </a:path>
                </a:pathLst>
              </a:custGeom>
              <a:solidFill>
                <a:srgbClr val="231F20"/>
              </a:solidFill>
              <a:ln w="38100" cap="sq">
                <a:solidFill>
                  <a:srgbClr val="FFFB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1422702" cy="799396"/>
              </a:xfrm>
              <a:prstGeom prst="rect">
                <a:avLst/>
              </a:prstGeom>
            </p:spPr>
            <p:txBody>
              <a:bodyPr lIns="23786" tIns="23786" rIns="23786" bIns="23786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 rot="-78708">
              <a:off x="223148" y="1217157"/>
              <a:ext cx="6694067" cy="2596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846"/>
                </a:lnSpc>
              </a:pPr>
              <a:r>
                <a:rPr lang="en-US" sz="12738" b="1">
                  <a:solidFill>
                    <a:srgbClr val="E82A9F"/>
                  </a:solidFill>
                  <a:latin typeface="Dynapuff Bold"/>
                  <a:ea typeface="Dynapuff Bold"/>
                  <a:cs typeface="Dynapuff Bold"/>
                  <a:sym typeface="Dynapuff Bold"/>
                </a:rPr>
                <a:t>Aloud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530147" y="463190"/>
              <a:ext cx="3970395" cy="1584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41"/>
                </a:lnSpc>
              </a:pPr>
              <a:r>
                <a:rPr lang="en-US" sz="7786" b="1">
                  <a:solidFill>
                    <a:srgbClr val="FDB704"/>
                  </a:solidFill>
                  <a:latin typeface="Dynapuff Bold"/>
                  <a:ea typeface="Dynapuff Bold"/>
                  <a:cs typeface="Dynapuff Bold"/>
                  <a:sym typeface="Dynapuff Bold"/>
                </a:rPr>
                <a:t>Think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6104680" y="1536428"/>
            <a:ext cx="11408370" cy="7370839"/>
          </a:xfrm>
          <a:custGeom>
            <a:avLst/>
            <a:gdLst/>
            <a:ahLst/>
            <a:cxnLst/>
            <a:rect l="l" t="t" r="r" b="b"/>
            <a:pathLst>
              <a:path w="11408370" h="7370839">
                <a:moveTo>
                  <a:pt x="0" y="0"/>
                </a:moveTo>
                <a:lnTo>
                  <a:pt x="11408369" y="0"/>
                </a:lnTo>
                <a:lnTo>
                  <a:pt x="11408369" y="7370839"/>
                </a:lnTo>
                <a:lnTo>
                  <a:pt x="0" y="73708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561" r="-2487" b="-11409"/>
            </a:stretch>
          </a:blipFill>
          <a:ln w="6667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1780534" y="3984721"/>
            <a:ext cx="3132521" cy="54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8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What do I see?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884686" y="4895761"/>
            <a:ext cx="2924217" cy="54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8">
                <a:solidFill>
                  <a:srgbClr val="FFFB00"/>
                </a:solidFill>
                <a:latin typeface="Lilita One"/>
                <a:ea typeface="Lilita One"/>
                <a:cs typeface="Lilita One"/>
                <a:sym typeface="Lilita One"/>
              </a:rPr>
              <a:t>What do I read?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02811" y="5797276"/>
            <a:ext cx="5487967" cy="60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2"/>
              </a:lnSpc>
              <a:spcBef>
                <a:spcPct val="0"/>
              </a:spcBef>
            </a:pPr>
            <a:r>
              <a:rPr lang="en-US" sz="3508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What do I think and feel?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708428" y="6880955"/>
            <a:ext cx="3276732" cy="747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2"/>
              </a:lnSpc>
              <a:spcBef>
                <a:spcPct val="0"/>
              </a:spcBef>
            </a:pPr>
            <a:r>
              <a:rPr lang="en-US" sz="4308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But?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37308" y="616362"/>
            <a:ext cx="3384423" cy="4114800"/>
          </a:xfrm>
          <a:custGeom>
            <a:avLst/>
            <a:gdLst/>
            <a:ahLst/>
            <a:cxnLst/>
            <a:rect l="l" t="t" r="r" b="b"/>
            <a:pathLst>
              <a:path w="3384423" h="4114800">
                <a:moveTo>
                  <a:pt x="0" y="0"/>
                </a:moveTo>
                <a:lnTo>
                  <a:pt x="3384423" y="0"/>
                </a:lnTo>
                <a:lnTo>
                  <a:pt x="33844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3473574" y="6481366"/>
            <a:ext cx="3948102" cy="3237444"/>
          </a:xfrm>
          <a:custGeom>
            <a:avLst/>
            <a:gdLst/>
            <a:ahLst/>
            <a:cxnLst/>
            <a:rect l="l" t="t" r="r" b="b"/>
            <a:pathLst>
              <a:path w="3948102" h="3237444">
                <a:moveTo>
                  <a:pt x="0" y="0"/>
                </a:moveTo>
                <a:lnTo>
                  <a:pt x="3948102" y="0"/>
                </a:lnTo>
                <a:lnTo>
                  <a:pt x="3948102" y="3237444"/>
                </a:lnTo>
                <a:lnTo>
                  <a:pt x="0" y="3237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2694637" y="526476"/>
            <a:ext cx="4727039" cy="1665891"/>
          </a:xfrm>
          <a:custGeom>
            <a:avLst/>
            <a:gdLst/>
            <a:ahLst/>
            <a:cxnLst/>
            <a:rect l="l" t="t" r="r" b="b"/>
            <a:pathLst>
              <a:path w="4727039" h="1665891">
                <a:moveTo>
                  <a:pt x="0" y="0"/>
                </a:moveTo>
                <a:lnTo>
                  <a:pt x="4727039" y="0"/>
                </a:lnTo>
                <a:lnTo>
                  <a:pt x="4727039" y="1665891"/>
                </a:lnTo>
                <a:lnTo>
                  <a:pt x="0" y="1665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7268427" y="7202716"/>
            <a:ext cx="6036111" cy="1680942"/>
          </a:xfrm>
          <a:custGeom>
            <a:avLst/>
            <a:gdLst/>
            <a:ahLst/>
            <a:cxnLst/>
            <a:rect l="l" t="t" r="r" b="b"/>
            <a:pathLst>
              <a:path w="6036111" h="1680942">
                <a:moveTo>
                  <a:pt x="0" y="0"/>
                </a:moveTo>
                <a:lnTo>
                  <a:pt x="6036110" y="0"/>
                </a:lnTo>
                <a:lnTo>
                  <a:pt x="6036110" y="1680942"/>
                </a:lnTo>
                <a:lnTo>
                  <a:pt x="0" y="16809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-28051" y="249586"/>
            <a:ext cx="16300637" cy="161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17"/>
              </a:lnSpc>
              <a:spcBef>
                <a:spcPct val="0"/>
              </a:spcBef>
            </a:pPr>
            <a:r>
              <a:rPr lang="en-US" sz="9369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Think Pair Share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78355" y="4431053"/>
            <a:ext cx="9508127" cy="99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25"/>
              </a:lnSpc>
              <a:spcBef>
                <a:spcPct val="0"/>
              </a:spcBef>
            </a:pPr>
            <a:r>
              <a:rPr lang="en-US" sz="5732">
                <a:solidFill>
                  <a:srgbClr val="FFFB00"/>
                </a:solidFill>
                <a:latin typeface="Lilita One"/>
                <a:ea typeface="Lilita One"/>
                <a:cs typeface="Lilita One"/>
                <a:sym typeface="Lilita One"/>
              </a:rPr>
              <a:t>Wolf &amp; Pig Partners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721997" y="2266150"/>
            <a:ext cx="8143668" cy="2465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0642" lvl="1" indent="-505321" algn="ctr">
              <a:lnSpc>
                <a:spcPts val="6553"/>
              </a:lnSpc>
              <a:spcBef>
                <a:spcPct val="0"/>
              </a:spcBef>
              <a:buAutoNum type="arabicPeriod"/>
            </a:pPr>
            <a:r>
              <a:rPr lang="en-US" sz="4681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Discuss and compare the wolf’s and pigs’ perspectives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743410" y="5119127"/>
            <a:ext cx="7122255" cy="1597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1"/>
              </a:lnSpc>
              <a:spcBef>
                <a:spcPct val="0"/>
              </a:spcBef>
            </a:pPr>
            <a:r>
              <a:rPr lang="en-US" sz="4593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2. Use evidence from the story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37308" y="616362"/>
            <a:ext cx="3384423" cy="4114800"/>
          </a:xfrm>
          <a:custGeom>
            <a:avLst/>
            <a:gdLst/>
            <a:ahLst/>
            <a:cxnLst/>
            <a:rect l="l" t="t" r="r" b="b"/>
            <a:pathLst>
              <a:path w="3384423" h="4114800">
                <a:moveTo>
                  <a:pt x="0" y="0"/>
                </a:moveTo>
                <a:lnTo>
                  <a:pt x="3384423" y="0"/>
                </a:lnTo>
                <a:lnTo>
                  <a:pt x="33844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2694637" y="526476"/>
            <a:ext cx="4727039" cy="1665891"/>
          </a:xfrm>
          <a:custGeom>
            <a:avLst/>
            <a:gdLst/>
            <a:ahLst/>
            <a:cxnLst/>
            <a:rect l="l" t="t" r="r" b="b"/>
            <a:pathLst>
              <a:path w="4727039" h="1665891">
                <a:moveTo>
                  <a:pt x="0" y="0"/>
                </a:moveTo>
                <a:lnTo>
                  <a:pt x="4727039" y="0"/>
                </a:lnTo>
                <a:lnTo>
                  <a:pt x="4727039" y="1665891"/>
                </a:lnTo>
                <a:lnTo>
                  <a:pt x="0" y="1665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639545" y="7855711"/>
            <a:ext cx="6036111" cy="1680942"/>
          </a:xfrm>
          <a:custGeom>
            <a:avLst/>
            <a:gdLst/>
            <a:ahLst/>
            <a:cxnLst/>
            <a:rect l="l" t="t" r="r" b="b"/>
            <a:pathLst>
              <a:path w="6036111" h="1680942">
                <a:moveTo>
                  <a:pt x="0" y="0"/>
                </a:moveTo>
                <a:lnTo>
                  <a:pt x="6036110" y="0"/>
                </a:lnTo>
                <a:lnTo>
                  <a:pt x="6036110" y="1680943"/>
                </a:lnTo>
                <a:lnTo>
                  <a:pt x="0" y="16809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944789" y="559787"/>
            <a:ext cx="16300637" cy="161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17"/>
              </a:lnSpc>
              <a:spcBef>
                <a:spcPct val="0"/>
              </a:spcBef>
            </a:pPr>
            <a:r>
              <a:rPr lang="en-US" sz="9369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Class Debate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668678" y="2248957"/>
            <a:ext cx="14852860" cy="329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3"/>
              </a:lnSpc>
            </a:pPr>
            <a:r>
              <a:rPr lang="en-US" sz="4681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Continue your discussion from earlier.</a:t>
            </a:r>
          </a:p>
          <a:p>
            <a:pPr algn="ctr">
              <a:lnSpc>
                <a:spcPts val="6553"/>
              </a:lnSpc>
            </a:pPr>
            <a:endParaRPr lang="en-US" sz="4681">
              <a:solidFill>
                <a:srgbClr val="FF0000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algn="ctr">
              <a:lnSpc>
                <a:spcPts val="6553"/>
              </a:lnSpc>
              <a:spcBef>
                <a:spcPct val="0"/>
              </a:spcBef>
            </a:pPr>
            <a:r>
              <a:rPr lang="en-US" sz="4681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Wolf team, you will focus on the wolf’s perspective, and Pig team, you will focus on the Pig’s perspective.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533980" y="6266595"/>
            <a:ext cx="7122255" cy="788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1"/>
              </a:lnSpc>
              <a:spcBef>
                <a:spcPct val="0"/>
              </a:spcBef>
            </a:pPr>
            <a:r>
              <a:rPr lang="en-US" sz="4593">
                <a:solidFill>
                  <a:srgbClr val="004AAD"/>
                </a:solidFill>
                <a:latin typeface="Lilita One"/>
                <a:ea typeface="Lilita One"/>
                <a:cs typeface="Lilita One"/>
                <a:sym typeface="Lilita One"/>
              </a:rPr>
              <a:t>Use evidence from the story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37308" y="616362"/>
            <a:ext cx="3384423" cy="4114800"/>
          </a:xfrm>
          <a:custGeom>
            <a:avLst/>
            <a:gdLst/>
            <a:ahLst/>
            <a:cxnLst/>
            <a:rect l="l" t="t" r="r" b="b"/>
            <a:pathLst>
              <a:path w="3384423" h="4114800">
                <a:moveTo>
                  <a:pt x="0" y="0"/>
                </a:moveTo>
                <a:lnTo>
                  <a:pt x="3384423" y="0"/>
                </a:lnTo>
                <a:lnTo>
                  <a:pt x="33844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2694637" y="526476"/>
            <a:ext cx="4727039" cy="1665891"/>
          </a:xfrm>
          <a:custGeom>
            <a:avLst/>
            <a:gdLst/>
            <a:ahLst/>
            <a:cxnLst/>
            <a:rect l="l" t="t" r="r" b="b"/>
            <a:pathLst>
              <a:path w="4727039" h="1665891">
                <a:moveTo>
                  <a:pt x="0" y="0"/>
                </a:moveTo>
                <a:lnTo>
                  <a:pt x="4727039" y="0"/>
                </a:lnTo>
                <a:lnTo>
                  <a:pt x="4727039" y="1665891"/>
                </a:lnTo>
                <a:lnTo>
                  <a:pt x="0" y="1665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502623" y="1072131"/>
            <a:ext cx="6036111" cy="1680942"/>
          </a:xfrm>
          <a:custGeom>
            <a:avLst/>
            <a:gdLst/>
            <a:ahLst/>
            <a:cxnLst/>
            <a:rect l="l" t="t" r="r" b="b"/>
            <a:pathLst>
              <a:path w="6036111" h="1680942">
                <a:moveTo>
                  <a:pt x="0" y="0"/>
                </a:moveTo>
                <a:lnTo>
                  <a:pt x="6036111" y="0"/>
                </a:lnTo>
                <a:lnTo>
                  <a:pt x="6036111" y="1680942"/>
                </a:lnTo>
                <a:lnTo>
                  <a:pt x="0" y="16809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737308" y="616362"/>
            <a:ext cx="11662054" cy="9052669"/>
          </a:xfrm>
          <a:custGeom>
            <a:avLst/>
            <a:gdLst/>
            <a:ahLst/>
            <a:cxnLst/>
            <a:rect l="l" t="t" r="r" b="b"/>
            <a:pathLst>
              <a:path w="11662054" h="9052669">
                <a:moveTo>
                  <a:pt x="0" y="0"/>
                </a:moveTo>
                <a:lnTo>
                  <a:pt x="11662054" y="0"/>
                </a:lnTo>
                <a:lnTo>
                  <a:pt x="11662054" y="9052669"/>
                </a:lnTo>
                <a:lnTo>
                  <a:pt x="0" y="90526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6863997" y="1915081"/>
            <a:ext cx="16300637" cy="161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17"/>
              </a:lnSpc>
              <a:spcBef>
                <a:spcPct val="0"/>
              </a:spcBef>
            </a:pPr>
            <a:r>
              <a:rPr lang="en-US" sz="9369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Modeling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753904" y="3461376"/>
            <a:ext cx="4489969" cy="915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0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Write a sentence to describe the your character’s perspective.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753904" y="4497884"/>
            <a:ext cx="4489969" cy="183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0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Write a sentence using details from the story to show how you know the character’s perspective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753904" y="6506281"/>
            <a:ext cx="4489969" cy="1373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0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Write a sentence explaining how your character’s side of the story is fairer.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753904" y="7969169"/>
            <a:ext cx="4489969" cy="183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0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Write a sentence using details from the text to show how you know  your character’s side is fairer.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29883" y="1722329"/>
            <a:ext cx="18114831" cy="802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1. Speak Loudly and Clearly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Make sure everyone can hear your ideas. Use your “outside voice,” but don’t shout.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2. Take Your Time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Speak slowly so your classmates can understand you.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3. Look at Your Audience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Try to look at your classmates or teacher when you are talking.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4. Stay on Topic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Talk about your character’s point of view and use reasons from the story.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5. Be Confident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Believe in what you’re saying! Your opinion is important.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6. Be Respectful</a:t>
            </a:r>
          </a:p>
          <a:p>
            <a:pPr algn="ctr">
              <a:lnSpc>
                <a:spcPts val="4896"/>
              </a:lnSpc>
            </a:pPr>
            <a:r>
              <a:rPr lang="en-US" sz="34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Listen when others are talking and wait for your turn to speak.</a:t>
            </a:r>
          </a:p>
          <a:p>
            <a:pPr algn="ctr">
              <a:lnSpc>
                <a:spcPts val="4896"/>
              </a:lnSpc>
              <a:spcBef>
                <a:spcPct val="0"/>
              </a:spcBef>
            </a:pPr>
            <a:endParaRPr lang="en-US" sz="3497">
              <a:solidFill>
                <a:srgbClr val="000000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46" name="Freeform 46"/>
          <p:cNvSpPr/>
          <p:nvPr/>
        </p:nvSpPr>
        <p:spPr>
          <a:xfrm>
            <a:off x="13817288" y="1099968"/>
            <a:ext cx="2010140" cy="1251312"/>
          </a:xfrm>
          <a:custGeom>
            <a:avLst/>
            <a:gdLst/>
            <a:ahLst/>
            <a:cxnLst/>
            <a:rect l="l" t="t" r="r" b="b"/>
            <a:pathLst>
              <a:path w="2010140" h="1251312">
                <a:moveTo>
                  <a:pt x="0" y="0"/>
                </a:moveTo>
                <a:lnTo>
                  <a:pt x="2010140" y="0"/>
                </a:lnTo>
                <a:lnTo>
                  <a:pt x="2010140" y="1251312"/>
                </a:lnTo>
                <a:lnTo>
                  <a:pt x="0" y="1251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4822358" y="2806336"/>
            <a:ext cx="1534350" cy="1534350"/>
          </a:xfrm>
          <a:custGeom>
            <a:avLst/>
            <a:gdLst/>
            <a:ahLst/>
            <a:cxnLst/>
            <a:rect l="l" t="t" r="r" b="b"/>
            <a:pathLst>
              <a:path w="1534350" h="1534350">
                <a:moveTo>
                  <a:pt x="0" y="0"/>
                </a:moveTo>
                <a:lnTo>
                  <a:pt x="1534349" y="0"/>
                </a:lnTo>
                <a:lnTo>
                  <a:pt x="1534349" y="1534349"/>
                </a:lnTo>
                <a:lnTo>
                  <a:pt x="0" y="1534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5255213" y="4145293"/>
            <a:ext cx="2202988" cy="1531077"/>
          </a:xfrm>
          <a:custGeom>
            <a:avLst/>
            <a:gdLst/>
            <a:ahLst/>
            <a:cxnLst/>
            <a:rect l="l" t="t" r="r" b="b"/>
            <a:pathLst>
              <a:path w="2202988" h="1531077">
                <a:moveTo>
                  <a:pt x="0" y="0"/>
                </a:moveTo>
                <a:lnTo>
                  <a:pt x="2202988" y="0"/>
                </a:lnTo>
                <a:lnTo>
                  <a:pt x="2202988" y="1531076"/>
                </a:lnTo>
                <a:lnTo>
                  <a:pt x="0" y="1531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16048518" y="5588724"/>
            <a:ext cx="1409684" cy="1534350"/>
          </a:xfrm>
          <a:custGeom>
            <a:avLst/>
            <a:gdLst/>
            <a:ahLst/>
            <a:cxnLst/>
            <a:rect l="l" t="t" r="r" b="b"/>
            <a:pathLst>
              <a:path w="1409684" h="1534350">
                <a:moveTo>
                  <a:pt x="0" y="0"/>
                </a:moveTo>
                <a:lnTo>
                  <a:pt x="1409683" y="0"/>
                </a:lnTo>
                <a:lnTo>
                  <a:pt x="1409683" y="1534350"/>
                </a:lnTo>
                <a:lnTo>
                  <a:pt x="0" y="1534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14382991" y="6688487"/>
            <a:ext cx="2122226" cy="1167224"/>
          </a:xfrm>
          <a:custGeom>
            <a:avLst/>
            <a:gdLst/>
            <a:ahLst/>
            <a:cxnLst/>
            <a:rect l="l" t="t" r="r" b="b"/>
            <a:pathLst>
              <a:path w="2122226" h="1167224">
                <a:moveTo>
                  <a:pt x="0" y="0"/>
                </a:moveTo>
                <a:lnTo>
                  <a:pt x="2122226" y="0"/>
                </a:lnTo>
                <a:lnTo>
                  <a:pt x="2122226" y="1167224"/>
                </a:lnTo>
                <a:lnTo>
                  <a:pt x="0" y="11672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15422009" y="8130500"/>
            <a:ext cx="1253017" cy="1254585"/>
          </a:xfrm>
          <a:custGeom>
            <a:avLst/>
            <a:gdLst/>
            <a:ahLst/>
            <a:cxnLst/>
            <a:rect l="l" t="t" r="r" b="b"/>
            <a:pathLst>
              <a:path w="1253017" h="1254585">
                <a:moveTo>
                  <a:pt x="0" y="0"/>
                </a:moveTo>
                <a:lnTo>
                  <a:pt x="1253017" y="0"/>
                </a:lnTo>
                <a:lnTo>
                  <a:pt x="1253017" y="1254585"/>
                </a:lnTo>
                <a:lnTo>
                  <a:pt x="0" y="1254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5753402" y="658922"/>
            <a:ext cx="6781197" cy="863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2"/>
              </a:lnSpc>
              <a:spcBef>
                <a:spcPct val="0"/>
              </a:spcBef>
            </a:pPr>
            <a:r>
              <a:rPr lang="en-US" sz="5008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Public Speaking Tips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450700" y="5798311"/>
            <a:ext cx="4413801" cy="3066110"/>
          </a:xfrm>
          <a:custGeom>
            <a:avLst/>
            <a:gdLst/>
            <a:ahLst/>
            <a:cxnLst/>
            <a:rect l="l" t="t" r="r" b="b"/>
            <a:pathLst>
              <a:path w="4413801" h="3066110">
                <a:moveTo>
                  <a:pt x="0" y="0"/>
                </a:moveTo>
                <a:lnTo>
                  <a:pt x="4413800" y="0"/>
                </a:lnTo>
                <a:lnTo>
                  <a:pt x="4413800" y="3066110"/>
                </a:lnTo>
                <a:lnTo>
                  <a:pt x="0" y="3066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66" r="-12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7033712" y="5143500"/>
            <a:ext cx="4220577" cy="4220577"/>
          </a:xfrm>
          <a:custGeom>
            <a:avLst/>
            <a:gdLst/>
            <a:ahLst/>
            <a:cxnLst/>
            <a:rect l="l" t="t" r="r" b="b"/>
            <a:pathLst>
              <a:path w="4220577" h="4220577">
                <a:moveTo>
                  <a:pt x="0" y="0"/>
                </a:moveTo>
                <a:lnTo>
                  <a:pt x="4220576" y="0"/>
                </a:lnTo>
                <a:lnTo>
                  <a:pt x="4220576" y="4220577"/>
                </a:lnTo>
                <a:lnTo>
                  <a:pt x="0" y="422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2030653" y="5798311"/>
            <a:ext cx="5335978" cy="3668485"/>
          </a:xfrm>
          <a:custGeom>
            <a:avLst/>
            <a:gdLst/>
            <a:ahLst/>
            <a:cxnLst/>
            <a:rect l="l" t="t" r="r" b="b"/>
            <a:pathLst>
              <a:path w="5335978" h="3668485">
                <a:moveTo>
                  <a:pt x="0" y="0"/>
                </a:moveTo>
                <a:lnTo>
                  <a:pt x="5335979" y="0"/>
                </a:lnTo>
                <a:lnTo>
                  <a:pt x="5335979" y="3668485"/>
                </a:lnTo>
                <a:lnTo>
                  <a:pt x="0" y="3668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8" name="Group 48"/>
          <p:cNvGrpSpPr/>
          <p:nvPr/>
        </p:nvGrpSpPr>
        <p:grpSpPr>
          <a:xfrm>
            <a:off x="7894599" y="5956134"/>
            <a:ext cx="1428686" cy="720151"/>
            <a:chOff x="0" y="0"/>
            <a:chExt cx="376279" cy="18966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76279" cy="189669"/>
            </a:xfrm>
            <a:custGeom>
              <a:avLst/>
              <a:gdLst/>
              <a:ahLst/>
              <a:cxnLst/>
              <a:rect l="l" t="t" r="r" b="b"/>
              <a:pathLst>
                <a:path w="376279" h="189669">
                  <a:moveTo>
                    <a:pt x="0" y="0"/>
                  </a:moveTo>
                  <a:lnTo>
                    <a:pt x="376279" y="0"/>
                  </a:lnTo>
                  <a:lnTo>
                    <a:pt x="376279" y="189669"/>
                  </a:lnTo>
                  <a:lnTo>
                    <a:pt x="0" y="189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376279" cy="2277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949390" y="5239256"/>
            <a:ext cx="1428686" cy="1437029"/>
            <a:chOff x="0" y="0"/>
            <a:chExt cx="376279" cy="37847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76279" cy="378477"/>
            </a:xfrm>
            <a:custGeom>
              <a:avLst/>
              <a:gdLst/>
              <a:ahLst/>
              <a:cxnLst/>
              <a:rect l="l" t="t" r="r" b="b"/>
              <a:pathLst>
                <a:path w="376279" h="378477">
                  <a:moveTo>
                    <a:pt x="0" y="0"/>
                  </a:moveTo>
                  <a:lnTo>
                    <a:pt x="376279" y="0"/>
                  </a:lnTo>
                  <a:lnTo>
                    <a:pt x="376279" y="378477"/>
                  </a:lnTo>
                  <a:lnTo>
                    <a:pt x="0" y="378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376279" cy="416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4" name="Freeform 54"/>
          <p:cNvSpPr/>
          <p:nvPr/>
        </p:nvSpPr>
        <p:spPr>
          <a:xfrm>
            <a:off x="7804932" y="5555095"/>
            <a:ext cx="1608019" cy="1210400"/>
          </a:xfrm>
          <a:custGeom>
            <a:avLst/>
            <a:gdLst/>
            <a:ahLst/>
            <a:cxnLst/>
            <a:rect l="l" t="t" r="r" b="b"/>
            <a:pathLst>
              <a:path w="1608019" h="1210400">
                <a:moveTo>
                  <a:pt x="0" y="0"/>
                </a:moveTo>
                <a:lnTo>
                  <a:pt x="1608019" y="0"/>
                </a:lnTo>
                <a:lnTo>
                  <a:pt x="1608019" y="1210400"/>
                </a:lnTo>
                <a:lnTo>
                  <a:pt x="0" y="1210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9250726" y="5239256"/>
            <a:ext cx="1127350" cy="1385377"/>
          </a:xfrm>
          <a:custGeom>
            <a:avLst/>
            <a:gdLst/>
            <a:ahLst/>
            <a:cxnLst/>
            <a:rect l="l" t="t" r="r" b="b"/>
            <a:pathLst>
              <a:path w="1127350" h="1385377">
                <a:moveTo>
                  <a:pt x="0" y="0"/>
                </a:moveTo>
                <a:lnTo>
                  <a:pt x="1127350" y="0"/>
                </a:lnTo>
                <a:lnTo>
                  <a:pt x="1127350" y="1385377"/>
                </a:lnTo>
                <a:lnTo>
                  <a:pt x="0" y="13853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TextBox 56"/>
          <p:cNvSpPr txBox="1"/>
          <p:nvPr/>
        </p:nvSpPr>
        <p:spPr>
          <a:xfrm>
            <a:off x="5753402" y="658922"/>
            <a:ext cx="6781197" cy="863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2"/>
              </a:lnSpc>
              <a:spcBef>
                <a:spcPct val="0"/>
              </a:spcBef>
            </a:pPr>
            <a:r>
              <a:rPr lang="en-US" sz="5008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Debate Time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-108026" y="1592148"/>
            <a:ext cx="18114831" cy="139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</a:pPr>
            <a:r>
              <a:rPr lang="en-US" sz="39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Choose a person from each team to present your </a:t>
            </a:r>
          </a:p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argument in front of the class.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-344396" y="3600881"/>
            <a:ext cx="18114831" cy="689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Tell the class your findings and show us your debate sheet.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C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41" y="0"/>
            <a:ext cx="18302941" cy="493776"/>
            <a:chOff x="0" y="0"/>
            <a:chExt cx="4820528" cy="130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07158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014316" y="0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flipH="1">
            <a:off x="15610765" y="6407777"/>
            <a:ext cx="1776557" cy="3391993"/>
          </a:xfrm>
          <a:custGeom>
            <a:avLst/>
            <a:gdLst/>
            <a:ahLst/>
            <a:cxnLst/>
            <a:rect l="l" t="t" r="r" b="b"/>
            <a:pathLst>
              <a:path w="1776557" h="3391993">
                <a:moveTo>
                  <a:pt x="1776557" y="0"/>
                </a:moveTo>
                <a:lnTo>
                  <a:pt x="0" y="0"/>
                </a:lnTo>
                <a:lnTo>
                  <a:pt x="0" y="3391993"/>
                </a:lnTo>
                <a:lnTo>
                  <a:pt x="1776557" y="3391993"/>
                </a:lnTo>
                <a:lnTo>
                  <a:pt x="17765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548267" y="493776"/>
            <a:ext cx="17169053" cy="9299448"/>
            <a:chOff x="0" y="0"/>
            <a:chExt cx="4521890" cy="24492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21890" cy="2449237"/>
            </a:xfrm>
            <a:custGeom>
              <a:avLst/>
              <a:gdLst/>
              <a:ahLst/>
              <a:cxnLst/>
              <a:rect l="l" t="t" r="r" b="b"/>
              <a:pathLst>
                <a:path w="4521890" h="2449237">
                  <a:moveTo>
                    <a:pt x="0" y="0"/>
                  </a:moveTo>
                  <a:lnTo>
                    <a:pt x="4521890" y="0"/>
                  </a:lnTo>
                  <a:lnTo>
                    <a:pt x="4521890" y="2449237"/>
                  </a:lnTo>
                  <a:lnTo>
                    <a:pt x="0" y="2449237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521890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703199" y="500322"/>
            <a:ext cx="592272" cy="9299448"/>
            <a:chOff x="0" y="0"/>
            <a:chExt cx="155989" cy="24492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5989" cy="2449237"/>
            </a:xfrm>
            <a:custGeom>
              <a:avLst/>
              <a:gdLst/>
              <a:ahLst/>
              <a:cxnLst/>
              <a:rect l="l" t="t" r="r" b="b"/>
              <a:pathLst>
                <a:path w="155989" h="2449237">
                  <a:moveTo>
                    <a:pt x="0" y="0"/>
                  </a:moveTo>
                  <a:lnTo>
                    <a:pt x="155989" y="0"/>
                  </a:lnTo>
                  <a:lnTo>
                    <a:pt x="15598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5598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7471" y="9793224"/>
            <a:ext cx="18302941" cy="493776"/>
            <a:chOff x="0" y="0"/>
            <a:chExt cx="4820528" cy="1300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20528" cy="130048"/>
            </a:xfrm>
            <a:custGeom>
              <a:avLst/>
              <a:gdLst/>
              <a:ahLst/>
              <a:cxnLst/>
              <a:rect l="l" t="t" r="r" b="b"/>
              <a:pathLst>
                <a:path w="4820528" h="130048">
                  <a:moveTo>
                    <a:pt x="0" y="0"/>
                  </a:moveTo>
                  <a:lnTo>
                    <a:pt x="4820528" y="0"/>
                  </a:lnTo>
                  <a:lnTo>
                    <a:pt x="4820528" y="130048"/>
                  </a:lnTo>
                  <a:lnTo>
                    <a:pt x="0" y="130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820528" cy="16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507158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014316" y="9793224"/>
            <a:ext cx="7315200" cy="493776"/>
          </a:xfrm>
          <a:custGeom>
            <a:avLst/>
            <a:gdLst/>
            <a:ahLst/>
            <a:cxnLst/>
            <a:rect l="l" t="t" r="r" b="b"/>
            <a:pathLst>
              <a:path w="7315200" h="493776">
                <a:moveTo>
                  <a:pt x="0" y="0"/>
                </a:moveTo>
                <a:lnTo>
                  <a:pt x="7315200" y="0"/>
                </a:lnTo>
                <a:lnTo>
                  <a:pt x="7315200" y="493776"/>
                </a:lnTo>
                <a:lnTo>
                  <a:pt x="0" y="49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8051" y="493776"/>
            <a:ext cx="585133" cy="9299448"/>
            <a:chOff x="0" y="0"/>
            <a:chExt cx="154109" cy="24492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4109" cy="2449237"/>
            </a:xfrm>
            <a:custGeom>
              <a:avLst/>
              <a:gdLst/>
              <a:ahLst/>
              <a:cxnLst/>
              <a:rect l="l" t="t" r="r" b="b"/>
              <a:pathLst>
                <a:path w="154109" h="2449237">
                  <a:moveTo>
                    <a:pt x="0" y="0"/>
                  </a:moveTo>
                  <a:lnTo>
                    <a:pt x="154109" y="0"/>
                  </a:lnTo>
                  <a:lnTo>
                    <a:pt x="154109" y="2449237"/>
                  </a:lnTo>
                  <a:lnTo>
                    <a:pt x="0" y="2449237"/>
                  </a:lnTo>
                  <a:close/>
                </a:path>
              </a:pathLst>
            </a:custGeom>
            <a:solidFill>
              <a:srgbClr val="FFFCF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54109" cy="2487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0" y="820204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471" y="1629565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941" y="2438926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2412" y="324828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9883" y="405764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37354" y="48670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4824" y="567636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52295" y="648573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9883" y="729290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471" y="810008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-14941" y="890726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7718141" y="823477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7725611" y="1632838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733082" y="2442199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7740553" y="325156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7748024" y="406092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7755494" y="48702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8"/>
                </a:lnTo>
                <a:lnTo>
                  <a:pt x="0" y="559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7762965" y="567964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7770436" y="6489003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17748024" y="7296182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7725611" y="8103361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5" y="0"/>
                </a:lnTo>
                <a:lnTo>
                  <a:pt x="517565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17703199" y="8910540"/>
            <a:ext cx="517564" cy="559529"/>
          </a:xfrm>
          <a:custGeom>
            <a:avLst/>
            <a:gdLst/>
            <a:ahLst/>
            <a:cxnLst/>
            <a:rect l="l" t="t" r="r" b="b"/>
            <a:pathLst>
              <a:path w="517564" h="559529">
                <a:moveTo>
                  <a:pt x="0" y="0"/>
                </a:moveTo>
                <a:lnTo>
                  <a:pt x="517564" y="0"/>
                </a:lnTo>
                <a:lnTo>
                  <a:pt x="517564" y="559529"/>
                </a:lnTo>
                <a:lnTo>
                  <a:pt x="0" y="559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TextBox 46"/>
          <p:cNvSpPr txBox="1"/>
          <p:nvPr/>
        </p:nvSpPr>
        <p:spPr>
          <a:xfrm>
            <a:off x="1354051" y="6184957"/>
            <a:ext cx="16033270" cy="139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Let’s take a vote!  Which perspective do you believe was fairer after hearing the evidence—the wolf’s or the pigs’?</a:t>
            </a:r>
          </a:p>
        </p:txBody>
      </p:sp>
      <p:sp>
        <p:nvSpPr>
          <p:cNvPr id="47" name="Freeform 47"/>
          <p:cNvSpPr/>
          <p:nvPr/>
        </p:nvSpPr>
        <p:spPr>
          <a:xfrm>
            <a:off x="878266" y="7056553"/>
            <a:ext cx="2590134" cy="2653146"/>
          </a:xfrm>
          <a:custGeom>
            <a:avLst/>
            <a:gdLst/>
            <a:ahLst/>
            <a:cxnLst/>
            <a:rect l="l" t="t" r="r" b="b"/>
            <a:pathLst>
              <a:path w="2590134" h="2653146">
                <a:moveTo>
                  <a:pt x="0" y="0"/>
                </a:moveTo>
                <a:lnTo>
                  <a:pt x="2590134" y="0"/>
                </a:lnTo>
                <a:lnTo>
                  <a:pt x="2590134" y="2653146"/>
                </a:lnTo>
                <a:lnTo>
                  <a:pt x="0" y="2653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5753402" y="658922"/>
            <a:ext cx="6781197" cy="863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2"/>
              </a:lnSpc>
              <a:spcBef>
                <a:spcPct val="0"/>
              </a:spcBef>
            </a:pPr>
            <a:r>
              <a:rPr lang="en-US" sz="5008">
                <a:solidFill>
                  <a:srgbClr val="FFFFFF"/>
                </a:solidFill>
                <a:latin typeface="Lilita One"/>
                <a:ea typeface="Lilita One"/>
                <a:cs typeface="Lilita One"/>
                <a:sym typeface="Lilita One"/>
              </a:rPr>
              <a:t>Let’s Reflect!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-108026" y="1592148"/>
            <a:ext cx="18114831" cy="139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</a:pPr>
            <a:r>
              <a:rPr lang="en-US" sz="39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I can use evidence from the story to explain why characters</a:t>
            </a:r>
          </a:p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see things differently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127365" y="3223294"/>
            <a:ext cx="16033270" cy="139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FF0000"/>
                </a:solidFill>
                <a:latin typeface="Lilita One"/>
                <a:ea typeface="Lilita One"/>
                <a:cs typeface="Lilita One"/>
                <a:sym typeface="Lilita One"/>
              </a:rPr>
              <a:t>Why is it important to understand different perspectives, even if we don’t agree with them?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78266" y="5057775"/>
            <a:ext cx="16509056" cy="689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6"/>
              </a:lnSpc>
              <a:spcBef>
                <a:spcPct val="0"/>
              </a:spcBef>
            </a:pPr>
            <a:r>
              <a:rPr lang="en-US" sz="3997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Share a takeaway from the debate.  What did you learn?</a:t>
            </a:r>
          </a:p>
        </p:txBody>
      </p:sp>
      <p:sp>
        <p:nvSpPr>
          <p:cNvPr id="52" name="Freeform 52"/>
          <p:cNvSpPr/>
          <p:nvPr/>
        </p:nvSpPr>
        <p:spPr>
          <a:xfrm>
            <a:off x="4063272" y="7537507"/>
            <a:ext cx="3756324" cy="2028415"/>
          </a:xfrm>
          <a:custGeom>
            <a:avLst/>
            <a:gdLst/>
            <a:ahLst/>
            <a:cxnLst/>
            <a:rect l="l" t="t" r="r" b="b"/>
            <a:pathLst>
              <a:path w="3756324" h="2028415">
                <a:moveTo>
                  <a:pt x="0" y="0"/>
                </a:moveTo>
                <a:lnTo>
                  <a:pt x="3756324" y="0"/>
                </a:lnTo>
                <a:lnTo>
                  <a:pt x="3756324" y="2028415"/>
                </a:lnTo>
                <a:lnTo>
                  <a:pt x="0" y="2028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8050054" y="7975812"/>
            <a:ext cx="3186046" cy="1465581"/>
          </a:xfrm>
          <a:custGeom>
            <a:avLst/>
            <a:gdLst/>
            <a:ahLst/>
            <a:cxnLst/>
            <a:rect l="l" t="t" r="r" b="b"/>
            <a:pathLst>
              <a:path w="3186046" h="1465581">
                <a:moveTo>
                  <a:pt x="0" y="0"/>
                </a:moveTo>
                <a:lnTo>
                  <a:pt x="3186046" y="0"/>
                </a:lnTo>
                <a:lnTo>
                  <a:pt x="3186046" y="1465581"/>
                </a:lnTo>
                <a:lnTo>
                  <a:pt x="0" y="1465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12215529" y="7771044"/>
            <a:ext cx="2415808" cy="1829975"/>
          </a:xfrm>
          <a:custGeom>
            <a:avLst/>
            <a:gdLst/>
            <a:ahLst/>
            <a:cxnLst/>
            <a:rect l="l" t="t" r="r" b="b"/>
            <a:pathLst>
              <a:path w="2415808" h="1829975">
                <a:moveTo>
                  <a:pt x="0" y="0"/>
                </a:moveTo>
                <a:lnTo>
                  <a:pt x="2415808" y="0"/>
                </a:lnTo>
                <a:lnTo>
                  <a:pt x="2415808" y="1829975"/>
                </a:lnTo>
                <a:lnTo>
                  <a:pt x="0" y="1829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750</Words>
  <Application>Microsoft Office PowerPoint</Application>
  <PresentationFormat>Custom</PresentationFormat>
  <Paragraphs>80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Calibri</vt:lpstr>
      <vt:lpstr>Aptos</vt:lpstr>
      <vt:lpstr>SCR-N Seven Bold</vt:lpstr>
      <vt:lpstr>Arial</vt:lpstr>
      <vt:lpstr>EB Garamond Semi-Bold Italics</vt:lpstr>
      <vt:lpstr>Bungee</vt:lpstr>
      <vt:lpstr>Open Sans Ultra-Bold Italics</vt:lpstr>
      <vt:lpstr>Dynapuff Bold</vt:lpstr>
      <vt:lpstr>Lilita One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 Presentation - 3 Little Pigs</dc:title>
  <cp:lastModifiedBy>Townsend, Kristen .</cp:lastModifiedBy>
  <cp:revision>4</cp:revision>
  <dcterms:created xsi:type="dcterms:W3CDTF">2006-08-16T00:00:00Z</dcterms:created>
  <dcterms:modified xsi:type="dcterms:W3CDTF">2026-06-04T19:56:21Z</dcterms:modified>
  <dc:identifier>DAGbhiVdnx8</dc:identifier>
</cp:coreProperties>
</file>