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Carter One" panose="020B0604020202020204" charset="0"/>
      <p:regular r:id="rId11"/>
    </p:embeddedFont>
    <p:embeddedFont>
      <p:font typeface="Fredoka" panose="020B0604020202020204" charset="0"/>
      <p:regular r:id="rId12"/>
    </p:embeddedFont>
    <p:embeddedFont>
      <p:font typeface="Handyman" panose="020B0604020202020204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3" d="100"/>
          <a:sy n="43" d="100"/>
        </p:scale>
        <p:origin x="86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svg"/><Relationship Id="rId7" Type="http://schemas.openxmlformats.org/officeDocument/2006/relationships/image" Target="../media/image8.sv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watch?v=nLPZzUp3Ues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sv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svg"/><Relationship Id="rId7" Type="http://schemas.openxmlformats.org/officeDocument/2006/relationships/image" Target="../media/image16.pn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23.svg"/><Relationship Id="rId7" Type="http://schemas.openxmlformats.org/officeDocument/2006/relationships/image" Target="../media/image27.svg"/><Relationship Id="rId2" Type="http://schemas.openxmlformats.org/officeDocument/2006/relationships/image" Target="../media/image2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Relationship Id="rId9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FF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918338" y="1887357"/>
            <a:ext cx="10534335" cy="22813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632"/>
              </a:lnSpc>
              <a:spcBef>
                <a:spcPct val="0"/>
              </a:spcBef>
            </a:pPr>
            <a:r>
              <a:rPr lang="en-US" sz="13308">
                <a:solidFill>
                  <a:srgbClr val="F06AA8"/>
                </a:solidFill>
                <a:latin typeface="Fredoka"/>
                <a:ea typeface="Fredoka"/>
                <a:cs typeface="Fredoka"/>
                <a:sym typeface="Fredoka"/>
              </a:rPr>
              <a:t>BUDGET</a:t>
            </a:r>
          </a:p>
        </p:txBody>
      </p:sp>
      <p:sp>
        <p:nvSpPr>
          <p:cNvPr id="3" name="Freeform 3"/>
          <p:cNvSpPr/>
          <p:nvPr/>
        </p:nvSpPr>
        <p:spPr>
          <a:xfrm>
            <a:off x="4756393" y="3954405"/>
            <a:ext cx="8775214" cy="2369250"/>
          </a:xfrm>
          <a:custGeom>
            <a:avLst/>
            <a:gdLst/>
            <a:ahLst/>
            <a:cxnLst/>
            <a:rect l="l" t="t" r="r" b="b"/>
            <a:pathLst>
              <a:path w="8775214" h="2369250">
                <a:moveTo>
                  <a:pt x="0" y="0"/>
                </a:moveTo>
                <a:lnTo>
                  <a:pt x="8775214" y="0"/>
                </a:lnTo>
                <a:lnTo>
                  <a:pt x="8775214" y="2369250"/>
                </a:lnTo>
                <a:lnTo>
                  <a:pt x="0" y="23692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" b="-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7752983" y="6533205"/>
            <a:ext cx="2948055" cy="3106188"/>
          </a:xfrm>
          <a:custGeom>
            <a:avLst/>
            <a:gdLst/>
            <a:ahLst/>
            <a:cxnLst/>
            <a:rect l="l" t="t" r="r" b="b"/>
            <a:pathLst>
              <a:path w="2948055" h="3106188">
                <a:moveTo>
                  <a:pt x="0" y="0"/>
                </a:moveTo>
                <a:lnTo>
                  <a:pt x="2948055" y="0"/>
                </a:lnTo>
                <a:lnTo>
                  <a:pt x="2948055" y="3106188"/>
                </a:lnTo>
                <a:lnTo>
                  <a:pt x="0" y="31061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5370175" y="7421710"/>
            <a:ext cx="1099200" cy="1057230"/>
          </a:xfrm>
          <a:custGeom>
            <a:avLst/>
            <a:gdLst/>
            <a:ahLst/>
            <a:cxnLst/>
            <a:rect l="l" t="t" r="r" b="b"/>
            <a:pathLst>
              <a:path w="1099200" h="1057230">
                <a:moveTo>
                  <a:pt x="0" y="0"/>
                </a:moveTo>
                <a:lnTo>
                  <a:pt x="1099200" y="0"/>
                </a:lnTo>
                <a:lnTo>
                  <a:pt x="1099200" y="1057230"/>
                </a:lnTo>
                <a:lnTo>
                  <a:pt x="0" y="10572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990536">
            <a:off x="6618166" y="7002615"/>
            <a:ext cx="819086" cy="787812"/>
          </a:xfrm>
          <a:custGeom>
            <a:avLst/>
            <a:gdLst/>
            <a:ahLst/>
            <a:cxnLst/>
            <a:rect l="l" t="t" r="r" b="b"/>
            <a:pathLst>
              <a:path w="819086" h="787812">
                <a:moveTo>
                  <a:pt x="0" y="0"/>
                </a:moveTo>
                <a:lnTo>
                  <a:pt x="819087" y="0"/>
                </a:lnTo>
                <a:lnTo>
                  <a:pt x="819087" y="787813"/>
                </a:lnTo>
                <a:lnTo>
                  <a:pt x="0" y="7878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1990536">
            <a:off x="6602205" y="8382170"/>
            <a:ext cx="819086" cy="787812"/>
          </a:xfrm>
          <a:custGeom>
            <a:avLst/>
            <a:gdLst/>
            <a:ahLst/>
            <a:cxnLst/>
            <a:rect l="l" t="t" r="r" b="b"/>
            <a:pathLst>
              <a:path w="819086" h="787812">
                <a:moveTo>
                  <a:pt x="0" y="0"/>
                </a:moveTo>
                <a:lnTo>
                  <a:pt x="819087" y="0"/>
                </a:lnTo>
                <a:lnTo>
                  <a:pt x="819087" y="787812"/>
                </a:lnTo>
                <a:lnTo>
                  <a:pt x="0" y="7878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781312">
            <a:off x="10779263" y="7080363"/>
            <a:ext cx="819086" cy="787812"/>
          </a:xfrm>
          <a:custGeom>
            <a:avLst/>
            <a:gdLst/>
            <a:ahLst/>
            <a:cxnLst/>
            <a:rect l="l" t="t" r="r" b="b"/>
            <a:pathLst>
              <a:path w="819086" h="787812">
                <a:moveTo>
                  <a:pt x="0" y="0"/>
                </a:moveTo>
                <a:lnTo>
                  <a:pt x="819086" y="0"/>
                </a:lnTo>
                <a:lnTo>
                  <a:pt x="819086" y="787812"/>
                </a:lnTo>
                <a:lnTo>
                  <a:pt x="0" y="7878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781312">
            <a:off x="10779263" y="8242289"/>
            <a:ext cx="819086" cy="787812"/>
          </a:xfrm>
          <a:custGeom>
            <a:avLst/>
            <a:gdLst/>
            <a:ahLst/>
            <a:cxnLst/>
            <a:rect l="l" t="t" r="r" b="b"/>
            <a:pathLst>
              <a:path w="819086" h="787812">
                <a:moveTo>
                  <a:pt x="0" y="0"/>
                </a:moveTo>
                <a:lnTo>
                  <a:pt x="819086" y="0"/>
                </a:lnTo>
                <a:lnTo>
                  <a:pt x="819086" y="787812"/>
                </a:lnTo>
                <a:lnTo>
                  <a:pt x="0" y="7878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2978201">
            <a:off x="11609506" y="7520298"/>
            <a:ext cx="1099200" cy="1057230"/>
          </a:xfrm>
          <a:custGeom>
            <a:avLst/>
            <a:gdLst/>
            <a:ahLst/>
            <a:cxnLst/>
            <a:rect l="l" t="t" r="r" b="b"/>
            <a:pathLst>
              <a:path w="1099200" h="1057230">
                <a:moveTo>
                  <a:pt x="0" y="0"/>
                </a:moveTo>
                <a:lnTo>
                  <a:pt x="1099200" y="0"/>
                </a:lnTo>
                <a:lnTo>
                  <a:pt x="1099200" y="1057230"/>
                </a:lnTo>
                <a:lnTo>
                  <a:pt x="0" y="10572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4717117" y="0"/>
            <a:ext cx="3570883" cy="3681323"/>
          </a:xfrm>
          <a:custGeom>
            <a:avLst/>
            <a:gdLst/>
            <a:ahLst/>
            <a:cxnLst/>
            <a:rect l="l" t="t" r="r" b="b"/>
            <a:pathLst>
              <a:path w="3570883" h="3681323">
                <a:moveTo>
                  <a:pt x="0" y="0"/>
                </a:moveTo>
                <a:lnTo>
                  <a:pt x="3570883" y="0"/>
                </a:lnTo>
                <a:lnTo>
                  <a:pt x="3570883" y="3681323"/>
                </a:lnTo>
                <a:lnTo>
                  <a:pt x="0" y="368132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7283624" y="4053383"/>
            <a:ext cx="3720752" cy="1652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79"/>
              </a:lnSpc>
              <a:spcBef>
                <a:spcPct val="0"/>
              </a:spcBef>
            </a:pPr>
            <a:r>
              <a:rPr lang="en-US" sz="8199">
                <a:solidFill>
                  <a:srgbClr val="FFFFF9"/>
                </a:solidFill>
                <a:latin typeface="Handyman"/>
                <a:ea typeface="Handyman"/>
                <a:cs typeface="Handyman"/>
                <a:sym typeface="Handyman"/>
              </a:rPr>
              <a:t>SCHOOL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918338" y="390432"/>
            <a:ext cx="10534335" cy="22813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632"/>
              </a:lnSpc>
              <a:spcBef>
                <a:spcPct val="0"/>
              </a:spcBef>
            </a:pPr>
            <a:r>
              <a:rPr lang="en-US" sz="13308">
                <a:solidFill>
                  <a:srgbClr val="12294B"/>
                </a:solidFill>
                <a:latin typeface="Carter One"/>
                <a:ea typeface="Carter One"/>
                <a:cs typeface="Carter One"/>
                <a:sym typeface="Carter One"/>
              </a:rPr>
              <a:t>MISS T’S</a:t>
            </a:r>
          </a:p>
        </p:txBody>
      </p:sp>
      <p:sp>
        <p:nvSpPr>
          <p:cNvPr id="14" name="Freeform 14"/>
          <p:cNvSpPr/>
          <p:nvPr/>
        </p:nvSpPr>
        <p:spPr>
          <a:xfrm flipH="1" flipV="1">
            <a:off x="0" y="6623998"/>
            <a:ext cx="3570883" cy="3681323"/>
          </a:xfrm>
          <a:custGeom>
            <a:avLst/>
            <a:gdLst/>
            <a:ahLst/>
            <a:cxnLst/>
            <a:rect l="l" t="t" r="r" b="b"/>
            <a:pathLst>
              <a:path w="3570883" h="3681323">
                <a:moveTo>
                  <a:pt x="3570883" y="3681323"/>
                </a:moveTo>
                <a:lnTo>
                  <a:pt x="0" y="3681323"/>
                </a:lnTo>
                <a:lnTo>
                  <a:pt x="0" y="0"/>
                </a:lnTo>
                <a:lnTo>
                  <a:pt x="3570883" y="0"/>
                </a:lnTo>
                <a:lnTo>
                  <a:pt x="3570883" y="3681323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 flipH="1">
            <a:off x="0" y="0"/>
            <a:ext cx="3570883" cy="3681323"/>
          </a:xfrm>
          <a:custGeom>
            <a:avLst/>
            <a:gdLst/>
            <a:ahLst/>
            <a:cxnLst/>
            <a:rect l="l" t="t" r="r" b="b"/>
            <a:pathLst>
              <a:path w="3570883" h="3681323">
                <a:moveTo>
                  <a:pt x="3570883" y="0"/>
                </a:moveTo>
                <a:lnTo>
                  <a:pt x="0" y="0"/>
                </a:lnTo>
                <a:lnTo>
                  <a:pt x="0" y="3681323"/>
                </a:lnTo>
                <a:lnTo>
                  <a:pt x="3570883" y="3681323"/>
                </a:lnTo>
                <a:lnTo>
                  <a:pt x="3570883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 flipV="1">
            <a:off x="14718050" y="6605677"/>
            <a:ext cx="3570883" cy="3681323"/>
          </a:xfrm>
          <a:custGeom>
            <a:avLst/>
            <a:gdLst/>
            <a:ahLst/>
            <a:cxnLst/>
            <a:rect l="l" t="t" r="r" b="b"/>
            <a:pathLst>
              <a:path w="3570883" h="3681323">
                <a:moveTo>
                  <a:pt x="0" y="3681323"/>
                </a:moveTo>
                <a:lnTo>
                  <a:pt x="3570883" y="3681323"/>
                </a:lnTo>
                <a:lnTo>
                  <a:pt x="3570883" y="0"/>
                </a:lnTo>
                <a:lnTo>
                  <a:pt x="0" y="0"/>
                </a:lnTo>
                <a:lnTo>
                  <a:pt x="0" y="3681323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FF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4320847" y="-9525"/>
            <a:ext cx="4119950" cy="4114800"/>
          </a:xfrm>
          <a:custGeom>
            <a:avLst/>
            <a:gdLst/>
            <a:ahLst/>
            <a:cxnLst/>
            <a:rect l="l" t="t" r="r" b="b"/>
            <a:pathLst>
              <a:path w="4119950" h="4114800">
                <a:moveTo>
                  <a:pt x="4119950" y="0"/>
                </a:moveTo>
                <a:lnTo>
                  <a:pt x="0" y="0"/>
                </a:lnTo>
                <a:lnTo>
                  <a:pt x="0" y="4114800"/>
                </a:lnTo>
                <a:lnTo>
                  <a:pt x="4119950" y="4114800"/>
                </a:lnTo>
                <a:lnTo>
                  <a:pt x="411995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6586453">
            <a:off x="3229938" y="1125829"/>
            <a:ext cx="637726" cy="613376"/>
          </a:xfrm>
          <a:custGeom>
            <a:avLst/>
            <a:gdLst/>
            <a:ahLst/>
            <a:cxnLst/>
            <a:rect l="l" t="t" r="r" b="b"/>
            <a:pathLst>
              <a:path w="637726" h="613376">
                <a:moveTo>
                  <a:pt x="0" y="0"/>
                </a:moveTo>
                <a:lnTo>
                  <a:pt x="637726" y="0"/>
                </a:lnTo>
                <a:lnTo>
                  <a:pt x="637726" y="613377"/>
                </a:lnTo>
                <a:lnTo>
                  <a:pt x="0" y="6133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1685315">
            <a:off x="1225373" y="8524250"/>
            <a:ext cx="1173887" cy="1129066"/>
          </a:xfrm>
          <a:custGeom>
            <a:avLst/>
            <a:gdLst/>
            <a:ahLst/>
            <a:cxnLst/>
            <a:rect l="l" t="t" r="r" b="b"/>
            <a:pathLst>
              <a:path w="1173887" h="1129066">
                <a:moveTo>
                  <a:pt x="0" y="0"/>
                </a:moveTo>
                <a:lnTo>
                  <a:pt x="1173887" y="0"/>
                </a:lnTo>
                <a:lnTo>
                  <a:pt x="1173887" y="1129066"/>
                </a:lnTo>
                <a:lnTo>
                  <a:pt x="0" y="11290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1685315">
            <a:off x="15569371" y="2913489"/>
            <a:ext cx="911139" cy="876350"/>
          </a:xfrm>
          <a:custGeom>
            <a:avLst/>
            <a:gdLst/>
            <a:ahLst/>
            <a:cxnLst/>
            <a:rect l="l" t="t" r="r" b="b"/>
            <a:pathLst>
              <a:path w="911139" h="876350">
                <a:moveTo>
                  <a:pt x="0" y="0"/>
                </a:moveTo>
                <a:lnTo>
                  <a:pt x="911139" y="0"/>
                </a:lnTo>
                <a:lnTo>
                  <a:pt x="911139" y="876351"/>
                </a:lnTo>
                <a:lnTo>
                  <a:pt x="0" y="8763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685315">
            <a:off x="16065534" y="5918011"/>
            <a:ext cx="1173887" cy="1129066"/>
          </a:xfrm>
          <a:custGeom>
            <a:avLst/>
            <a:gdLst/>
            <a:ahLst/>
            <a:cxnLst/>
            <a:rect l="l" t="t" r="r" b="b"/>
            <a:pathLst>
              <a:path w="1173887" h="1129066">
                <a:moveTo>
                  <a:pt x="0" y="0"/>
                </a:moveTo>
                <a:lnTo>
                  <a:pt x="1173887" y="0"/>
                </a:lnTo>
                <a:lnTo>
                  <a:pt x="1173887" y="1129066"/>
                </a:lnTo>
                <a:lnTo>
                  <a:pt x="0" y="11290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1685315">
            <a:off x="583962" y="6170693"/>
            <a:ext cx="1173887" cy="1129066"/>
          </a:xfrm>
          <a:custGeom>
            <a:avLst/>
            <a:gdLst/>
            <a:ahLst/>
            <a:cxnLst/>
            <a:rect l="l" t="t" r="r" b="b"/>
            <a:pathLst>
              <a:path w="1173887" h="1129066">
                <a:moveTo>
                  <a:pt x="0" y="0"/>
                </a:moveTo>
                <a:lnTo>
                  <a:pt x="1173887" y="0"/>
                </a:lnTo>
                <a:lnTo>
                  <a:pt x="1173887" y="1129066"/>
                </a:lnTo>
                <a:lnTo>
                  <a:pt x="0" y="11290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7145024">
            <a:off x="491440" y="3218307"/>
            <a:ext cx="637726" cy="613376"/>
          </a:xfrm>
          <a:custGeom>
            <a:avLst/>
            <a:gdLst/>
            <a:ahLst/>
            <a:cxnLst/>
            <a:rect l="l" t="t" r="r" b="b"/>
            <a:pathLst>
              <a:path w="637726" h="613376">
                <a:moveTo>
                  <a:pt x="0" y="0"/>
                </a:moveTo>
                <a:lnTo>
                  <a:pt x="637726" y="0"/>
                </a:lnTo>
                <a:lnTo>
                  <a:pt x="637726" y="613377"/>
                </a:lnTo>
                <a:lnTo>
                  <a:pt x="0" y="6133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7125881" y="2702710"/>
            <a:ext cx="4264838" cy="4326033"/>
          </a:xfrm>
          <a:custGeom>
            <a:avLst/>
            <a:gdLst/>
            <a:ahLst/>
            <a:cxnLst/>
            <a:rect l="l" t="t" r="r" b="b"/>
            <a:pathLst>
              <a:path w="4264838" h="4326033">
                <a:moveTo>
                  <a:pt x="0" y="0"/>
                </a:moveTo>
                <a:lnTo>
                  <a:pt x="4264838" y="0"/>
                </a:lnTo>
                <a:lnTo>
                  <a:pt x="4264838" y="4326032"/>
                </a:lnTo>
                <a:lnTo>
                  <a:pt x="0" y="432603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0" y="9525"/>
            <a:ext cx="4119950" cy="4114800"/>
          </a:xfrm>
          <a:custGeom>
            <a:avLst/>
            <a:gdLst/>
            <a:ahLst/>
            <a:cxnLst/>
            <a:rect l="l" t="t" r="r" b="b"/>
            <a:pathLst>
              <a:path w="4119950" h="4114800">
                <a:moveTo>
                  <a:pt x="0" y="0"/>
                </a:moveTo>
                <a:lnTo>
                  <a:pt x="4119950" y="0"/>
                </a:lnTo>
                <a:lnTo>
                  <a:pt x="411995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4872774" y="3478590"/>
            <a:ext cx="1817089" cy="2229558"/>
          </a:xfrm>
          <a:custGeom>
            <a:avLst/>
            <a:gdLst/>
            <a:ahLst/>
            <a:cxnLst/>
            <a:rect l="l" t="t" r="r" b="b"/>
            <a:pathLst>
              <a:path w="1817089" h="2229558">
                <a:moveTo>
                  <a:pt x="0" y="0"/>
                </a:moveTo>
                <a:lnTo>
                  <a:pt x="1817090" y="0"/>
                </a:lnTo>
                <a:lnTo>
                  <a:pt x="1817090" y="2229557"/>
                </a:lnTo>
                <a:lnTo>
                  <a:pt x="0" y="222955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12240576" y="3524996"/>
            <a:ext cx="1817089" cy="2229558"/>
          </a:xfrm>
          <a:custGeom>
            <a:avLst/>
            <a:gdLst/>
            <a:ahLst/>
            <a:cxnLst/>
            <a:rect l="l" t="t" r="r" b="b"/>
            <a:pathLst>
              <a:path w="1817089" h="2229558">
                <a:moveTo>
                  <a:pt x="0" y="0"/>
                </a:moveTo>
                <a:lnTo>
                  <a:pt x="1817090" y="0"/>
                </a:lnTo>
                <a:lnTo>
                  <a:pt x="1817090" y="2229557"/>
                </a:lnTo>
                <a:lnTo>
                  <a:pt x="0" y="222955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16110158" y="234039"/>
            <a:ext cx="1325935" cy="1325935"/>
          </a:xfrm>
          <a:custGeom>
            <a:avLst/>
            <a:gdLst/>
            <a:ahLst/>
            <a:cxnLst/>
            <a:rect l="l" t="t" r="r" b="b"/>
            <a:pathLst>
              <a:path w="1325935" h="1325935">
                <a:moveTo>
                  <a:pt x="0" y="0"/>
                </a:moveTo>
                <a:lnTo>
                  <a:pt x="1325935" y="0"/>
                </a:lnTo>
                <a:lnTo>
                  <a:pt x="1325935" y="1325935"/>
                </a:lnTo>
                <a:lnTo>
                  <a:pt x="0" y="13259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 flipH="1">
            <a:off x="962025" y="234039"/>
            <a:ext cx="1325935" cy="1325935"/>
          </a:xfrm>
          <a:custGeom>
            <a:avLst/>
            <a:gdLst/>
            <a:ahLst/>
            <a:cxnLst/>
            <a:rect l="l" t="t" r="r" b="b"/>
            <a:pathLst>
              <a:path w="1325935" h="1325935">
                <a:moveTo>
                  <a:pt x="1325935" y="0"/>
                </a:moveTo>
                <a:lnTo>
                  <a:pt x="0" y="0"/>
                </a:lnTo>
                <a:lnTo>
                  <a:pt x="0" y="1325935"/>
                </a:lnTo>
                <a:lnTo>
                  <a:pt x="1325935" y="1325935"/>
                </a:lnTo>
                <a:lnTo>
                  <a:pt x="1325935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16024940" y="7856812"/>
            <a:ext cx="2056384" cy="2199341"/>
          </a:xfrm>
          <a:custGeom>
            <a:avLst/>
            <a:gdLst/>
            <a:ahLst/>
            <a:cxnLst/>
            <a:rect l="l" t="t" r="r" b="b"/>
            <a:pathLst>
              <a:path w="2056384" h="2199341">
                <a:moveTo>
                  <a:pt x="0" y="0"/>
                </a:moveTo>
                <a:lnTo>
                  <a:pt x="2056384" y="0"/>
                </a:lnTo>
                <a:lnTo>
                  <a:pt x="2056384" y="2199341"/>
                </a:lnTo>
                <a:lnTo>
                  <a:pt x="0" y="219934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TextBox 16"/>
          <p:cNvSpPr txBox="1"/>
          <p:nvPr/>
        </p:nvSpPr>
        <p:spPr>
          <a:xfrm>
            <a:off x="2990269" y="706506"/>
            <a:ext cx="12307462" cy="1401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79"/>
              </a:lnSpc>
              <a:spcBef>
                <a:spcPct val="0"/>
              </a:spcBef>
            </a:pPr>
            <a:r>
              <a:rPr lang="en-US" sz="8199">
                <a:solidFill>
                  <a:srgbClr val="004AAD"/>
                </a:solidFill>
                <a:latin typeface="Carter One"/>
                <a:ea typeface="Carter One"/>
                <a:cs typeface="Carter One"/>
                <a:sym typeface="Carter One"/>
              </a:rPr>
              <a:t>INTRODUCTION</a:t>
            </a:r>
          </a:p>
        </p:txBody>
      </p:sp>
      <p:pic>
        <p:nvPicPr>
          <p:cNvPr id="17" name="Picture 17"/>
          <p:cNvPicPr>
            <a:picLocks noChangeAspect="1"/>
          </p:cNvPicPr>
          <p:nvPr>
            <a:videoFile r:link="rId1"/>
          </p:nvPr>
        </p:nvPicPr>
        <p:blipFill>
          <a:blip r:embed="rId9"/>
          <a:stretch>
            <a:fillRect/>
          </a:stretch>
        </p:blipFill>
        <p:spPr>
          <a:xfrm>
            <a:off x="2595933" y="2258611"/>
            <a:ext cx="13173723" cy="74044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89D957">
                <a:alpha val="100000"/>
              </a:srgbClr>
            </a:gs>
            <a:gs pos="100000">
              <a:srgbClr val="C9E265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603194" y="6102938"/>
            <a:ext cx="9112806" cy="2824970"/>
          </a:xfrm>
          <a:custGeom>
            <a:avLst/>
            <a:gdLst/>
            <a:ahLst/>
            <a:cxnLst/>
            <a:rect l="l" t="t" r="r" b="b"/>
            <a:pathLst>
              <a:path w="9112806" h="2824970">
                <a:moveTo>
                  <a:pt x="0" y="0"/>
                </a:moveTo>
                <a:lnTo>
                  <a:pt x="9112806" y="0"/>
                </a:lnTo>
                <a:lnTo>
                  <a:pt x="9112806" y="2824970"/>
                </a:lnTo>
                <a:lnTo>
                  <a:pt x="0" y="28249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7540032" y="3968052"/>
            <a:ext cx="3379385" cy="1398221"/>
          </a:xfrm>
          <a:custGeom>
            <a:avLst/>
            <a:gdLst/>
            <a:ahLst/>
            <a:cxnLst/>
            <a:rect l="l" t="t" r="r" b="b"/>
            <a:pathLst>
              <a:path w="3379385" h="1398221">
                <a:moveTo>
                  <a:pt x="0" y="0"/>
                </a:moveTo>
                <a:lnTo>
                  <a:pt x="3379386" y="0"/>
                </a:lnTo>
                <a:lnTo>
                  <a:pt x="3379386" y="1398220"/>
                </a:lnTo>
                <a:lnTo>
                  <a:pt x="0" y="13982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933405" y="2260307"/>
            <a:ext cx="2644509" cy="3352785"/>
          </a:xfrm>
          <a:custGeom>
            <a:avLst/>
            <a:gdLst/>
            <a:ahLst/>
            <a:cxnLst/>
            <a:rect l="l" t="t" r="r" b="b"/>
            <a:pathLst>
              <a:path w="2644509" h="3352785">
                <a:moveTo>
                  <a:pt x="0" y="0"/>
                </a:moveTo>
                <a:lnTo>
                  <a:pt x="2644509" y="0"/>
                </a:lnTo>
                <a:lnTo>
                  <a:pt x="2644509" y="3352785"/>
                </a:lnTo>
                <a:lnTo>
                  <a:pt x="0" y="335278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2228250">
            <a:off x="14258743" y="3115787"/>
            <a:ext cx="2670420" cy="2306271"/>
          </a:xfrm>
          <a:custGeom>
            <a:avLst/>
            <a:gdLst/>
            <a:ahLst/>
            <a:cxnLst/>
            <a:rect l="l" t="t" r="r" b="b"/>
            <a:pathLst>
              <a:path w="2670420" h="2306271">
                <a:moveTo>
                  <a:pt x="0" y="0"/>
                </a:moveTo>
                <a:lnTo>
                  <a:pt x="2670420" y="0"/>
                </a:lnTo>
                <a:lnTo>
                  <a:pt x="2670420" y="2306272"/>
                </a:lnTo>
                <a:lnTo>
                  <a:pt x="0" y="23062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-8058" y="0"/>
            <a:ext cx="4381155" cy="706461"/>
          </a:xfrm>
          <a:custGeom>
            <a:avLst/>
            <a:gdLst/>
            <a:ahLst/>
            <a:cxnLst/>
            <a:rect l="l" t="t" r="r" b="b"/>
            <a:pathLst>
              <a:path w="4381155" h="706461">
                <a:moveTo>
                  <a:pt x="0" y="0"/>
                </a:moveTo>
                <a:lnTo>
                  <a:pt x="4381155" y="0"/>
                </a:lnTo>
                <a:lnTo>
                  <a:pt x="4381155" y="706461"/>
                </a:lnTo>
                <a:lnTo>
                  <a:pt x="0" y="7064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4373097" y="-19050"/>
            <a:ext cx="4381155" cy="706461"/>
          </a:xfrm>
          <a:custGeom>
            <a:avLst/>
            <a:gdLst/>
            <a:ahLst/>
            <a:cxnLst/>
            <a:rect l="l" t="t" r="r" b="b"/>
            <a:pathLst>
              <a:path w="4381155" h="706461">
                <a:moveTo>
                  <a:pt x="0" y="0"/>
                </a:moveTo>
                <a:lnTo>
                  <a:pt x="4381155" y="0"/>
                </a:lnTo>
                <a:lnTo>
                  <a:pt x="4381155" y="706461"/>
                </a:lnTo>
                <a:lnTo>
                  <a:pt x="0" y="7064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8754252" y="-38100"/>
            <a:ext cx="4381155" cy="706461"/>
          </a:xfrm>
          <a:custGeom>
            <a:avLst/>
            <a:gdLst/>
            <a:ahLst/>
            <a:cxnLst/>
            <a:rect l="l" t="t" r="r" b="b"/>
            <a:pathLst>
              <a:path w="4381155" h="706461">
                <a:moveTo>
                  <a:pt x="0" y="0"/>
                </a:moveTo>
                <a:lnTo>
                  <a:pt x="4381154" y="0"/>
                </a:lnTo>
                <a:lnTo>
                  <a:pt x="4381154" y="706461"/>
                </a:lnTo>
                <a:lnTo>
                  <a:pt x="0" y="7064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3135406" y="-57150"/>
            <a:ext cx="4381155" cy="706461"/>
          </a:xfrm>
          <a:custGeom>
            <a:avLst/>
            <a:gdLst/>
            <a:ahLst/>
            <a:cxnLst/>
            <a:rect l="l" t="t" r="r" b="b"/>
            <a:pathLst>
              <a:path w="4381155" h="706461">
                <a:moveTo>
                  <a:pt x="0" y="0"/>
                </a:moveTo>
                <a:lnTo>
                  <a:pt x="4381155" y="0"/>
                </a:lnTo>
                <a:lnTo>
                  <a:pt x="4381155" y="706461"/>
                </a:lnTo>
                <a:lnTo>
                  <a:pt x="0" y="7064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7516561" y="-76200"/>
            <a:ext cx="4381155" cy="706461"/>
          </a:xfrm>
          <a:custGeom>
            <a:avLst/>
            <a:gdLst/>
            <a:ahLst/>
            <a:cxnLst/>
            <a:rect l="l" t="t" r="r" b="b"/>
            <a:pathLst>
              <a:path w="4381155" h="706461">
                <a:moveTo>
                  <a:pt x="0" y="0"/>
                </a:moveTo>
                <a:lnTo>
                  <a:pt x="4381155" y="0"/>
                </a:lnTo>
                <a:lnTo>
                  <a:pt x="4381155" y="706461"/>
                </a:lnTo>
                <a:lnTo>
                  <a:pt x="0" y="7064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4992521" y="3832953"/>
            <a:ext cx="2151955" cy="1318072"/>
          </a:xfrm>
          <a:custGeom>
            <a:avLst/>
            <a:gdLst/>
            <a:ahLst/>
            <a:cxnLst/>
            <a:rect l="l" t="t" r="r" b="b"/>
            <a:pathLst>
              <a:path w="2151955" h="1318072">
                <a:moveTo>
                  <a:pt x="0" y="0"/>
                </a:moveTo>
                <a:lnTo>
                  <a:pt x="2151955" y="0"/>
                </a:lnTo>
                <a:lnTo>
                  <a:pt x="2151955" y="1318072"/>
                </a:lnTo>
                <a:lnTo>
                  <a:pt x="0" y="131807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11405304" y="3823428"/>
            <a:ext cx="2085040" cy="1350063"/>
          </a:xfrm>
          <a:custGeom>
            <a:avLst/>
            <a:gdLst/>
            <a:ahLst/>
            <a:cxnLst/>
            <a:rect l="l" t="t" r="r" b="b"/>
            <a:pathLst>
              <a:path w="2085040" h="1350063">
                <a:moveTo>
                  <a:pt x="0" y="0"/>
                </a:moveTo>
                <a:lnTo>
                  <a:pt x="2085040" y="0"/>
                </a:lnTo>
                <a:lnTo>
                  <a:pt x="2085040" y="1350063"/>
                </a:lnTo>
                <a:lnTo>
                  <a:pt x="0" y="13500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2615744" y="1037329"/>
            <a:ext cx="13056512" cy="1401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79"/>
              </a:lnSpc>
              <a:spcBef>
                <a:spcPct val="0"/>
              </a:spcBef>
            </a:pPr>
            <a:r>
              <a:rPr lang="en-US" sz="8199">
                <a:solidFill>
                  <a:srgbClr val="004AAD"/>
                </a:solidFill>
                <a:latin typeface="Carter One"/>
                <a:ea typeface="Carter One"/>
                <a:cs typeface="Carter One"/>
                <a:sym typeface="Carter One"/>
              </a:rPr>
              <a:t>QUESTION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026736" y="6353373"/>
            <a:ext cx="8265722" cy="2190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latin typeface="Fredoka" panose="020B0604020202020204" charset="0"/>
                <a:ea typeface="Halley"/>
                <a:cs typeface="Halley"/>
                <a:sym typeface="Halley"/>
              </a:rPr>
              <a:t>Have you ever wanted something you didn’t have enough money to buy?</a:t>
            </a:r>
          </a:p>
          <a:p>
            <a:pPr algn="ctr">
              <a:lnSpc>
                <a:spcPts val="4200"/>
              </a:lnSpc>
            </a:pPr>
            <a:r>
              <a:rPr lang="en-US" sz="3000" dirty="0">
                <a:latin typeface="Fredoka" panose="020B0604020202020204" charset="0"/>
                <a:ea typeface="Halley"/>
                <a:cs typeface="Halley"/>
                <a:sym typeface="Halley"/>
              </a:rPr>
              <a:t>What happened?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latin typeface="Fredoka" panose="020B0604020202020204" charset="0"/>
                <a:ea typeface="Halley"/>
                <a:cs typeface="Halley"/>
                <a:sym typeface="Halley"/>
              </a:rPr>
              <a:t>Could we figure out a way to buy the item?</a:t>
            </a:r>
          </a:p>
        </p:txBody>
      </p:sp>
      <p:sp>
        <p:nvSpPr>
          <p:cNvPr id="15" name="Freeform 15"/>
          <p:cNvSpPr/>
          <p:nvPr/>
        </p:nvSpPr>
        <p:spPr>
          <a:xfrm>
            <a:off x="-806093" y="9585220"/>
            <a:ext cx="4381155" cy="706461"/>
          </a:xfrm>
          <a:custGeom>
            <a:avLst/>
            <a:gdLst/>
            <a:ahLst/>
            <a:cxnLst/>
            <a:rect l="l" t="t" r="r" b="b"/>
            <a:pathLst>
              <a:path w="4381155" h="706461">
                <a:moveTo>
                  <a:pt x="0" y="0"/>
                </a:moveTo>
                <a:lnTo>
                  <a:pt x="4381155" y="0"/>
                </a:lnTo>
                <a:lnTo>
                  <a:pt x="4381155" y="706462"/>
                </a:lnTo>
                <a:lnTo>
                  <a:pt x="0" y="7064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3575062" y="9566170"/>
            <a:ext cx="4381155" cy="706461"/>
          </a:xfrm>
          <a:custGeom>
            <a:avLst/>
            <a:gdLst/>
            <a:ahLst/>
            <a:cxnLst/>
            <a:rect l="l" t="t" r="r" b="b"/>
            <a:pathLst>
              <a:path w="4381155" h="706461">
                <a:moveTo>
                  <a:pt x="0" y="0"/>
                </a:moveTo>
                <a:lnTo>
                  <a:pt x="4381155" y="0"/>
                </a:lnTo>
                <a:lnTo>
                  <a:pt x="4381155" y="706462"/>
                </a:lnTo>
                <a:lnTo>
                  <a:pt x="0" y="7064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7956217" y="9547120"/>
            <a:ext cx="4381155" cy="706461"/>
          </a:xfrm>
          <a:custGeom>
            <a:avLst/>
            <a:gdLst/>
            <a:ahLst/>
            <a:cxnLst/>
            <a:rect l="l" t="t" r="r" b="b"/>
            <a:pathLst>
              <a:path w="4381155" h="706461">
                <a:moveTo>
                  <a:pt x="0" y="0"/>
                </a:moveTo>
                <a:lnTo>
                  <a:pt x="4381155" y="0"/>
                </a:lnTo>
                <a:lnTo>
                  <a:pt x="4381155" y="706462"/>
                </a:lnTo>
                <a:lnTo>
                  <a:pt x="0" y="7064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12337372" y="9528070"/>
            <a:ext cx="4381155" cy="706461"/>
          </a:xfrm>
          <a:custGeom>
            <a:avLst/>
            <a:gdLst/>
            <a:ahLst/>
            <a:cxnLst/>
            <a:rect l="l" t="t" r="r" b="b"/>
            <a:pathLst>
              <a:path w="4381155" h="706461">
                <a:moveTo>
                  <a:pt x="0" y="0"/>
                </a:moveTo>
                <a:lnTo>
                  <a:pt x="4381155" y="0"/>
                </a:lnTo>
                <a:lnTo>
                  <a:pt x="4381155" y="706462"/>
                </a:lnTo>
                <a:lnTo>
                  <a:pt x="0" y="7064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16718527" y="9509020"/>
            <a:ext cx="4381155" cy="706461"/>
          </a:xfrm>
          <a:custGeom>
            <a:avLst/>
            <a:gdLst/>
            <a:ahLst/>
            <a:cxnLst/>
            <a:rect l="l" t="t" r="r" b="b"/>
            <a:pathLst>
              <a:path w="4381155" h="706461">
                <a:moveTo>
                  <a:pt x="0" y="0"/>
                </a:moveTo>
                <a:lnTo>
                  <a:pt x="4381155" y="0"/>
                </a:lnTo>
                <a:lnTo>
                  <a:pt x="4381155" y="706462"/>
                </a:lnTo>
                <a:lnTo>
                  <a:pt x="0" y="7064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A9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14362" y="3344625"/>
            <a:ext cx="14296872" cy="5370241"/>
            <a:chOff x="0" y="0"/>
            <a:chExt cx="2918600" cy="109629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18601" cy="1096295"/>
            </a:xfrm>
            <a:custGeom>
              <a:avLst/>
              <a:gdLst/>
              <a:ahLst/>
              <a:cxnLst/>
              <a:rect l="l" t="t" r="r" b="b"/>
              <a:pathLst>
                <a:path w="2918601" h="1096295">
                  <a:moveTo>
                    <a:pt x="27617" y="0"/>
                  </a:moveTo>
                  <a:lnTo>
                    <a:pt x="2890983" y="0"/>
                  </a:lnTo>
                  <a:cubicBezTo>
                    <a:pt x="2906236" y="0"/>
                    <a:pt x="2918601" y="12365"/>
                    <a:pt x="2918601" y="27617"/>
                  </a:cubicBezTo>
                  <a:lnTo>
                    <a:pt x="2918601" y="1068678"/>
                  </a:lnTo>
                  <a:cubicBezTo>
                    <a:pt x="2918601" y="1076002"/>
                    <a:pt x="2915691" y="1083027"/>
                    <a:pt x="2910512" y="1088206"/>
                  </a:cubicBezTo>
                  <a:cubicBezTo>
                    <a:pt x="2905333" y="1093385"/>
                    <a:pt x="2898308" y="1096295"/>
                    <a:pt x="2890983" y="1096295"/>
                  </a:cubicBezTo>
                  <a:lnTo>
                    <a:pt x="27617" y="1096295"/>
                  </a:lnTo>
                  <a:cubicBezTo>
                    <a:pt x="20293" y="1096295"/>
                    <a:pt x="13268" y="1093385"/>
                    <a:pt x="8089" y="1088206"/>
                  </a:cubicBezTo>
                  <a:cubicBezTo>
                    <a:pt x="2910" y="1083027"/>
                    <a:pt x="0" y="1076002"/>
                    <a:pt x="0" y="1068678"/>
                  </a:cubicBezTo>
                  <a:lnTo>
                    <a:pt x="0" y="27617"/>
                  </a:lnTo>
                  <a:cubicBezTo>
                    <a:pt x="0" y="20293"/>
                    <a:pt x="2910" y="13268"/>
                    <a:pt x="8089" y="8089"/>
                  </a:cubicBezTo>
                  <a:cubicBezTo>
                    <a:pt x="13268" y="2910"/>
                    <a:pt x="20293" y="0"/>
                    <a:pt x="27617" y="0"/>
                  </a:cubicBezTo>
                  <a:close/>
                </a:path>
              </a:pathLst>
            </a:custGeom>
            <a:solidFill>
              <a:srgbClr val="5170FF"/>
            </a:solidFill>
            <a:ln w="38100" cap="rnd">
              <a:solidFill>
                <a:srgbClr val="FDB4C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918600" cy="1134395"/>
            </a:xfrm>
            <a:prstGeom prst="rect">
              <a:avLst/>
            </a:prstGeom>
          </p:spPr>
          <p:txBody>
            <a:bodyPr lIns="65540" tIns="65540" rIns="65540" bIns="6554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839208" y="3505284"/>
            <a:ext cx="13143613" cy="5923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08"/>
              </a:lnSpc>
            </a:pPr>
            <a:r>
              <a:rPr lang="en-US" sz="5934" dirty="0">
                <a:solidFill>
                  <a:srgbClr val="FFDE59"/>
                </a:solidFill>
                <a:latin typeface="Fredoka"/>
                <a:ea typeface="Fredoka"/>
                <a:cs typeface="Fredoka"/>
                <a:sym typeface="Fredoka"/>
              </a:rPr>
              <a:t>Know the purpose of a budget &amp; explain it in your own words.</a:t>
            </a:r>
          </a:p>
          <a:p>
            <a:pPr algn="ctr">
              <a:lnSpc>
                <a:spcPts val="2967"/>
              </a:lnSpc>
            </a:pPr>
            <a:endParaRPr lang="en-US" sz="5934" dirty="0">
              <a:solidFill>
                <a:srgbClr val="FFDE59"/>
              </a:solidFill>
              <a:latin typeface="Fredoka"/>
              <a:ea typeface="Fredoka"/>
              <a:cs typeface="Fredoka"/>
              <a:sym typeface="Fredoka"/>
            </a:endParaRPr>
          </a:p>
          <a:p>
            <a:pPr algn="ctr">
              <a:lnSpc>
                <a:spcPts val="8308"/>
              </a:lnSpc>
            </a:pPr>
            <a:r>
              <a:rPr lang="en-US" sz="5934" dirty="0">
                <a:solidFill>
                  <a:srgbClr val="FFFFF9"/>
                </a:solidFill>
                <a:latin typeface="Fredoka"/>
                <a:ea typeface="Fredoka"/>
                <a:cs typeface="Fredoka"/>
                <a:sym typeface="Fredoka"/>
              </a:rPr>
              <a:t>“I can spend within a budget”</a:t>
            </a:r>
          </a:p>
          <a:p>
            <a:pPr algn="ctr">
              <a:lnSpc>
                <a:spcPts val="2967"/>
              </a:lnSpc>
            </a:pPr>
            <a:endParaRPr lang="en-US" sz="5934" dirty="0">
              <a:solidFill>
                <a:srgbClr val="FFFFF9"/>
              </a:solidFill>
              <a:latin typeface="Fredoka"/>
              <a:ea typeface="Fredoka"/>
              <a:cs typeface="Fredoka"/>
              <a:sym typeface="Fredoka"/>
            </a:endParaRPr>
          </a:p>
          <a:p>
            <a:pPr algn="ctr">
              <a:lnSpc>
                <a:spcPts val="8308"/>
              </a:lnSpc>
            </a:pPr>
            <a:r>
              <a:rPr lang="en-US" sz="5934" dirty="0">
                <a:solidFill>
                  <a:srgbClr val="FFFFF9"/>
                </a:solidFill>
                <a:latin typeface="Fredoka"/>
                <a:ea typeface="Fredoka"/>
                <a:cs typeface="Fredoka"/>
                <a:sym typeface="Fredoka"/>
              </a:rPr>
              <a:t>“I can prioritize my spending”</a:t>
            </a:r>
          </a:p>
          <a:p>
            <a:pPr algn="ctr">
              <a:lnSpc>
                <a:spcPts val="8308"/>
              </a:lnSpc>
              <a:spcBef>
                <a:spcPct val="0"/>
              </a:spcBef>
            </a:pPr>
            <a:endParaRPr lang="en-US" sz="5934" dirty="0">
              <a:solidFill>
                <a:srgbClr val="FFFFF9"/>
              </a:solidFill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4938251" y="6524218"/>
            <a:ext cx="3062928" cy="3403254"/>
          </a:xfrm>
          <a:custGeom>
            <a:avLst/>
            <a:gdLst/>
            <a:ahLst/>
            <a:cxnLst/>
            <a:rect l="l" t="t" r="r" b="b"/>
            <a:pathLst>
              <a:path w="3062928" h="3403254">
                <a:moveTo>
                  <a:pt x="0" y="0"/>
                </a:moveTo>
                <a:lnTo>
                  <a:pt x="3062928" y="0"/>
                </a:lnTo>
                <a:lnTo>
                  <a:pt x="3062928" y="3403254"/>
                </a:lnTo>
                <a:lnTo>
                  <a:pt x="0" y="34032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flipH="1">
            <a:off x="717493" y="628588"/>
            <a:ext cx="2478588" cy="3484833"/>
          </a:xfrm>
          <a:custGeom>
            <a:avLst/>
            <a:gdLst/>
            <a:ahLst/>
            <a:cxnLst/>
            <a:rect l="l" t="t" r="r" b="b"/>
            <a:pathLst>
              <a:path w="2478588" h="3484833">
                <a:moveTo>
                  <a:pt x="2478587" y="0"/>
                </a:moveTo>
                <a:lnTo>
                  <a:pt x="0" y="0"/>
                </a:lnTo>
                <a:lnTo>
                  <a:pt x="0" y="3484833"/>
                </a:lnTo>
                <a:lnTo>
                  <a:pt x="2478587" y="3484833"/>
                </a:lnTo>
                <a:lnTo>
                  <a:pt x="2478587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0" y="0"/>
            <a:ext cx="9946134" cy="547037"/>
          </a:xfrm>
          <a:custGeom>
            <a:avLst/>
            <a:gdLst/>
            <a:ahLst/>
            <a:cxnLst/>
            <a:rect l="l" t="t" r="r" b="b"/>
            <a:pathLst>
              <a:path w="9946134" h="547037">
                <a:moveTo>
                  <a:pt x="0" y="0"/>
                </a:moveTo>
                <a:lnTo>
                  <a:pt x="9946134" y="0"/>
                </a:lnTo>
                <a:lnTo>
                  <a:pt x="9946134" y="547037"/>
                </a:lnTo>
                <a:lnTo>
                  <a:pt x="0" y="5470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2615744" y="1112434"/>
            <a:ext cx="13056512" cy="1401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79"/>
              </a:lnSpc>
              <a:spcBef>
                <a:spcPct val="0"/>
              </a:spcBef>
            </a:pPr>
            <a:r>
              <a:rPr lang="en-US" sz="8199">
                <a:solidFill>
                  <a:srgbClr val="FFFFF9"/>
                </a:solidFill>
                <a:latin typeface="Carter One"/>
                <a:ea typeface="Carter One"/>
                <a:cs typeface="Carter One"/>
                <a:sym typeface="Carter One"/>
              </a:rPr>
              <a:t>OBJECTIVES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0" y="9916554"/>
            <a:ext cx="20580327" cy="370446"/>
            <a:chOff x="0" y="0"/>
            <a:chExt cx="27440436" cy="49392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488087" cy="493928"/>
            </a:xfrm>
            <a:custGeom>
              <a:avLst/>
              <a:gdLst/>
              <a:ahLst/>
              <a:cxnLst/>
              <a:rect l="l" t="t" r="r" b="b"/>
              <a:pathLst>
                <a:path w="5488087" h="493928">
                  <a:moveTo>
                    <a:pt x="0" y="0"/>
                  </a:moveTo>
                  <a:lnTo>
                    <a:pt x="5488087" y="0"/>
                  </a:lnTo>
                  <a:lnTo>
                    <a:pt x="5488087" y="493928"/>
                  </a:lnTo>
                  <a:lnTo>
                    <a:pt x="0" y="4939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5488087" y="0"/>
              <a:ext cx="5488087" cy="493928"/>
            </a:xfrm>
            <a:custGeom>
              <a:avLst/>
              <a:gdLst/>
              <a:ahLst/>
              <a:cxnLst/>
              <a:rect l="l" t="t" r="r" b="b"/>
              <a:pathLst>
                <a:path w="5488087" h="493928">
                  <a:moveTo>
                    <a:pt x="0" y="0"/>
                  </a:moveTo>
                  <a:lnTo>
                    <a:pt x="5488088" y="0"/>
                  </a:lnTo>
                  <a:lnTo>
                    <a:pt x="5488088" y="493928"/>
                  </a:lnTo>
                  <a:lnTo>
                    <a:pt x="0" y="4939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0976175" y="0"/>
              <a:ext cx="5488087" cy="493928"/>
            </a:xfrm>
            <a:custGeom>
              <a:avLst/>
              <a:gdLst/>
              <a:ahLst/>
              <a:cxnLst/>
              <a:rect l="l" t="t" r="r" b="b"/>
              <a:pathLst>
                <a:path w="5488087" h="493928">
                  <a:moveTo>
                    <a:pt x="0" y="0"/>
                  </a:moveTo>
                  <a:lnTo>
                    <a:pt x="5488087" y="0"/>
                  </a:lnTo>
                  <a:lnTo>
                    <a:pt x="5488087" y="493928"/>
                  </a:lnTo>
                  <a:lnTo>
                    <a:pt x="0" y="4939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6464262" y="0"/>
              <a:ext cx="5488087" cy="493928"/>
            </a:xfrm>
            <a:custGeom>
              <a:avLst/>
              <a:gdLst/>
              <a:ahLst/>
              <a:cxnLst/>
              <a:rect l="l" t="t" r="r" b="b"/>
              <a:pathLst>
                <a:path w="5488087" h="493928">
                  <a:moveTo>
                    <a:pt x="0" y="0"/>
                  </a:moveTo>
                  <a:lnTo>
                    <a:pt x="5488087" y="0"/>
                  </a:lnTo>
                  <a:lnTo>
                    <a:pt x="5488087" y="493928"/>
                  </a:lnTo>
                  <a:lnTo>
                    <a:pt x="0" y="4939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21952349" y="0"/>
              <a:ext cx="5488087" cy="493928"/>
            </a:xfrm>
            <a:custGeom>
              <a:avLst/>
              <a:gdLst/>
              <a:ahLst/>
              <a:cxnLst/>
              <a:rect l="l" t="t" r="r" b="b"/>
              <a:pathLst>
                <a:path w="5488087" h="493928">
                  <a:moveTo>
                    <a:pt x="0" y="0"/>
                  </a:moveTo>
                  <a:lnTo>
                    <a:pt x="5488087" y="0"/>
                  </a:lnTo>
                  <a:lnTo>
                    <a:pt x="5488087" y="493928"/>
                  </a:lnTo>
                  <a:lnTo>
                    <a:pt x="0" y="4939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" name="Freeform 16"/>
          <p:cNvSpPr/>
          <p:nvPr/>
        </p:nvSpPr>
        <p:spPr>
          <a:xfrm>
            <a:off x="9936609" y="0"/>
            <a:ext cx="9946134" cy="547037"/>
          </a:xfrm>
          <a:custGeom>
            <a:avLst/>
            <a:gdLst/>
            <a:ahLst/>
            <a:cxnLst/>
            <a:rect l="l" t="t" r="r" b="b"/>
            <a:pathLst>
              <a:path w="9946134" h="547037">
                <a:moveTo>
                  <a:pt x="0" y="0"/>
                </a:moveTo>
                <a:lnTo>
                  <a:pt x="9946134" y="0"/>
                </a:lnTo>
                <a:lnTo>
                  <a:pt x="9946134" y="547037"/>
                </a:lnTo>
                <a:lnTo>
                  <a:pt x="0" y="5470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CDFFD8">
                <a:alpha val="100000"/>
              </a:srgbClr>
            </a:gs>
            <a:gs pos="100000">
              <a:srgbClr val="94B9FF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99633" y="1124958"/>
            <a:ext cx="11355285" cy="2569865"/>
            <a:chOff x="0" y="0"/>
            <a:chExt cx="15140379" cy="342648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140379" cy="3426487"/>
            </a:xfrm>
            <a:custGeom>
              <a:avLst/>
              <a:gdLst/>
              <a:ahLst/>
              <a:cxnLst/>
              <a:rect l="l" t="t" r="r" b="b"/>
              <a:pathLst>
                <a:path w="15140379" h="3426487">
                  <a:moveTo>
                    <a:pt x="0" y="0"/>
                  </a:moveTo>
                  <a:lnTo>
                    <a:pt x="15140379" y="0"/>
                  </a:lnTo>
                  <a:lnTo>
                    <a:pt x="15140379" y="3426487"/>
                  </a:lnTo>
                  <a:lnTo>
                    <a:pt x="0" y="34264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t="-9651" b="-965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284880" y="177243"/>
              <a:ext cx="12570619" cy="27416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479"/>
                </a:lnSpc>
                <a:spcBef>
                  <a:spcPct val="0"/>
                </a:spcBef>
              </a:pPr>
              <a:r>
                <a:rPr lang="en-US" sz="8199">
                  <a:solidFill>
                    <a:srgbClr val="EFEFE4"/>
                  </a:solidFill>
                  <a:latin typeface="Handyman"/>
                  <a:ea typeface="Handyman"/>
                  <a:cs typeface="Handyman"/>
                  <a:sym typeface="Handyman"/>
                </a:rPr>
                <a:t>WHAT IS A BUDGET?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15081491" y="1028700"/>
            <a:ext cx="2761398" cy="3706574"/>
          </a:xfrm>
          <a:custGeom>
            <a:avLst/>
            <a:gdLst/>
            <a:ahLst/>
            <a:cxnLst/>
            <a:rect l="l" t="t" r="r" b="b"/>
            <a:pathLst>
              <a:path w="2761398" h="3706574">
                <a:moveTo>
                  <a:pt x="0" y="0"/>
                </a:moveTo>
                <a:lnTo>
                  <a:pt x="2761398" y="0"/>
                </a:lnTo>
                <a:lnTo>
                  <a:pt x="2761398" y="3706574"/>
                </a:lnTo>
                <a:lnTo>
                  <a:pt x="0" y="37065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362570" y="744418"/>
            <a:ext cx="14296872" cy="5370241"/>
            <a:chOff x="0" y="0"/>
            <a:chExt cx="2918600" cy="109629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918601" cy="1096295"/>
            </a:xfrm>
            <a:custGeom>
              <a:avLst/>
              <a:gdLst/>
              <a:ahLst/>
              <a:cxnLst/>
              <a:rect l="l" t="t" r="r" b="b"/>
              <a:pathLst>
                <a:path w="2918601" h="1096295">
                  <a:moveTo>
                    <a:pt x="27617" y="0"/>
                  </a:moveTo>
                  <a:lnTo>
                    <a:pt x="2890983" y="0"/>
                  </a:lnTo>
                  <a:cubicBezTo>
                    <a:pt x="2906236" y="0"/>
                    <a:pt x="2918601" y="12365"/>
                    <a:pt x="2918601" y="27617"/>
                  </a:cubicBezTo>
                  <a:lnTo>
                    <a:pt x="2918601" y="1068678"/>
                  </a:lnTo>
                  <a:cubicBezTo>
                    <a:pt x="2918601" y="1076002"/>
                    <a:pt x="2915691" y="1083027"/>
                    <a:pt x="2910512" y="1088206"/>
                  </a:cubicBezTo>
                  <a:cubicBezTo>
                    <a:pt x="2905333" y="1093385"/>
                    <a:pt x="2898308" y="1096295"/>
                    <a:pt x="2890983" y="1096295"/>
                  </a:cubicBezTo>
                  <a:lnTo>
                    <a:pt x="27617" y="1096295"/>
                  </a:lnTo>
                  <a:cubicBezTo>
                    <a:pt x="20293" y="1096295"/>
                    <a:pt x="13268" y="1093385"/>
                    <a:pt x="8089" y="1088206"/>
                  </a:cubicBezTo>
                  <a:cubicBezTo>
                    <a:pt x="2910" y="1083027"/>
                    <a:pt x="0" y="1076002"/>
                    <a:pt x="0" y="1068678"/>
                  </a:cubicBezTo>
                  <a:lnTo>
                    <a:pt x="0" y="27617"/>
                  </a:lnTo>
                  <a:cubicBezTo>
                    <a:pt x="0" y="20293"/>
                    <a:pt x="2910" y="13268"/>
                    <a:pt x="8089" y="8089"/>
                  </a:cubicBezTo>
                  <a:cubicBezTo>
                    <a:pt x="13268" y="2910"/>
                    <a:pt x="20293" y="0"/>
                    <a:pt x="27617" y="0"/>
                  </a:cubicBezTo>
                  <a:close/>
                </a:path>
              </a:pathLst>
            </a:custGeom>
            <a:solidFill>
              <a:srgbClr val="5170FF"/>
            </a:solidFill>
            <a:ln w="38100" cap="rnd">
              <a:solidFill>
                <a:srgbClr val="FDB4C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918600" cy="1134395"/>
            </a:xfrm>
            <a:prstGeom prst="rect">
              <a:avLst/>
            </a:prstGeom>
          </p:spPr>
          <p:txBody>
            <a:bodyPr lIns="65540" tIns="65540" rIns="65540" bIns="6554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028700" y="6428658"/>
            <a:ext cx="2994330" cy="2829642"/>
          </a:xfrm>
          <a:custGeom>
            <a:avLst/>
            <a:gdLst/>
            <a:ahLst/>
            <a:cxnLst/>
            <a:rect l="l" t="t" r="r" b="b"/>
            <a:pathLst>
              <a:path w="2994330" h="2829642">
                <a:moveTo>
                  <a:pt x="0" y="0"/>
                </a:moveTo>
                <a:lnTo>
                  <a:pt x="2994330" y="0"/>
                </a:lnTo>
                <a:lnTo>
                  <a:pt x="2994330" y="2829642"/>
                </a:lnTo>
                <a:lnTo>
                  <a:pt x="0" y="28296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5305803" y="6332638"/>
            <a:ext cx="3371472" cy="3021682"/>
          </a:xfrm>
          <a:custGeom>
            <a:avLst/>
            <a:gdLst/>
            <a:ahLst/>
            <a:cxnLst/>
            <a:rect l="l" t="t" r="r" b="b"/>
            <a:pathLst>
              <a:path w="3371472" h="3021682">
                <a:moveTo>
                  <a:pt x="0" y="0"/>
                </a:moveTo>
                <a:lnTo>
                  <a:pt x="3371472" y="0"/>
                </a:lnTo>
                <a:lnTo>
                  <a:pt x="3371472" y="3021682"/>
                </a:lnTo>
                <a:lnTo>
                  <a:pt x="0" y="30216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9963150" y="6238483"/>
            <a:ext cx="2554986" cy="3115837"/>
          </a:xfrm>
          <a:custGeom>
            <a:avLst/>
            <a:gdLst/>
            <a:ahLst/>
            <a:cxnLst/>
            <a:rect l="l" t="t" r="r" b="b"/>
            <a:pathLst>
              <a:path w="2554986" h="3115837">
                <a:moveTo>
                  <a:pt x="0" y="0"/>
                </a:moveTo>
                <a:lnTo>
                  <a:pt x="2554986" y="0"/>
                </a:lnTo>
                <a:lnTo>
                  <a:pt x="2554986" y="3115837"/>
                </a:lnTo>
                <a:lnTo>
                  <a:pt x="0" y="31158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13804011" y="6238483"/>
            <a:ext cx="3027285" cy="3073386"/>
          </a:xfrm>
          <a:custGeom>
            <a:avLst/>
            <a:gdLst/>
            <a:ahLst/>
            <a:cxnLst/>
            <a:rect l="l" t="t" r="r" b="b"/>
            <a:pathLst>
              <a:path w="3027285" h="3073386">
                <a:moveTo>
                  <a:pt x="0" y="0"/>
                </a:moveTo>
                <a:lnTo>
                  <a:pt x="3027285" y="0"/>
                </a:lnTo>
                <a:lnTo>
                  <a:pt x="3027285" y="3073386"/>
                </a:lnTo>
                <a:lnTo>
                  <a:pt x="0" y="30733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987416" y="905883"/>
            <a:ext cx="13143613" cy="4962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88"/>
              </a:lnSpc>
              <a:spcBef>
                <a:spcPct val="0"/>
              </a:spcBef>
            </a:pPr>
            <a:r>
              <a:rPr lang="en-US" sz="5634">
                <a:solidFill>
                  <a:srgbClr val="FFFFFF"/>
                </a:solidFill>
                <a:latin typeface="Fredoka"/>
                <a:ea typeface="Fredoka"/>
                <a:cs typeface="Fredoka"/>
                <a:sym typeface="Fredoka"/>
              </a:rPr>
              <a:t>A budget is a plan that helps people save and make the best use of their money. It helps you understand how much money you have and what you spend your money on .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-9525" y="9916554"/>
            <a:ext cx="20580327" cy="370446"/>
            <a:chOff x="0" y="0"/>
            <a:chExt cx="27440436" cy="49392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488087" cy="493928"/>
            </a:xfrm>
            <a:custGeom>
              <a:avLst/>
              <a:gdLst/>
              <a:ahLst/>
              <a:cxnLst/>
              <a:rect l="l" t="t" r="r" b="b"/>
              <a:pathLst>
                <a:path w="5488087" h="493928">
                  <a:moveTo>
                    <a:pt x="0" y="0"/>
                  </a:moveTo>
                  <a:lnTo>
                    <a:pt x="5488087" y="0"/>
                  </a:lnTo>
                  <a:lnTo>
                    <a:pt x="5488087" y="493928"/>
                  </a:lnTo>
                  <a:lnTo>
                    <a:pt x="0" y="4939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5488087" y="0"/>
              <a:ext cx="5488087" cy="493928"/>
            </a:xfrm>
            <a:custGeom>
              <a:avLst/>
              <a:gdLst/>
              <a:ahLst/>
              <a:cxnLst/>
              <a:rect l="l" t="t" r="r" b="b"/>
              <a:pathLst>
                <a:path w="5488087" h="493928">
                  <a:moveTo>
                    <a:pt x="0" y="0"/>
                  </a:moveTo>
                  <a:lnTo>
                    <a:pt x="5488088" y="0"/>
                  </a:lnTo>
                  <a:lnTo>
                    <a:pt x="5488088" y="493928"/>
                  </a:lnTo>
                  <a:lnTo>
                    <a:pt x="0" y="4939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10976175" y="0"/>
              <a:ext cx="5488087" cy="493928"/>
            </a:xfrm>
            <a:custGeom>
              <a:avLst/>
              <a:gdLst/>
              <a:ahLst/>
              <a:cxnLst/>
              <a:rect l="l" t="t" r="r" b="b"/>
              <a:pathLst>
                <a:path w="5488087" h="493928">
                  <a:moveTo>
                    <a:pt x="0" y="0"/>
                  </a:moveTo>
                  <a:lnTo>
                    <a:pt x="5488087" y="0"/>
                  </a:lnTo>
                  <a:lnTo>
                    <a:pt x="5488087" y="493928"/>
                  </a:lnTo>
                  <a:lnTo>
                    <a:pt x="0" y="4939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16464262" y="0"/>
              <a:ext cx="5488087" cy="493928"/>
            </a:xfrm>
            <a:custGeom>
              <a:avLst/>
              <a:gdLst/>
              <a:ahLst/>
              <a:cxnLst/>
              <a:rect l="l" t="t" r="r" b="b"/>
              <a:pathLst>
                <a:path w="5488087" h="493928">
                  <a:moveTo>
                    <a:pt x="0" y="0"/>
                  </a:moveTo>
                  <a:lnTo>
                    <a:pt x="5488087" y="0"/>
                  </a:lnTo>
                  <a:lnTo>
                    <a:pt x="5488087" y="493928"/>
                  </a:lnTo>
                  <a:lnTo>
                    <a:pt x="0" y="4939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21952349" y="0"/>
              <a:ext cx="5488087" cy="493928"/>
            </a:xfrm>
            <a:custGeom>
              <a:avLst/>
              <a:gdLst/>
              <a:ahLst/>
              <a:cxnLst/>
              <a:rect l="l" t="t" r="r" b="b"/>
              <a:pathLst>
                <a:path w="5488087" h="493928">
                  <a:moveTo>
                    <a:pt x="0" y="0"/>
                  </a:moveTo>
                  <a:lnTo>
                    <a:pt x="5488087" y="0"/>
                  </a:lnTo>
                  <a:lnTo>
                    <a:pt x="5488087" y="493928"/>
                  </a:lnTo>
                  <a:lnTo>
                    <a:pt x="0" y="4939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" name="Freeform 20"/>
          <p:cNvSpPr/>
          <p:nvPr/>
        </p:nvSpPr>
        <p:spPr>
          <a:xfrm>
            <a:off x="21779" y="0"/>
            <a:ext cx="9946134" cy="547037"/>
          </a:xfrm>
          <a:custGeom>
            <a:avLst/>
            <a:gdLst/>
            <a:ahLst/>
            <a:cxnLst/>
            <a:rect l="l" t="t" r="r" b="b"/>
            <a:pathLst>
              <a:path w="9946134" h="547037">
                <a:moveTo>
                  <a:pt x="0" y="0"/>
                </a:moveTo>
                <a:lnTo>
                  <a:pt x="9946133" y="0"/>
                </a:lnTo>
                <a:lnTo>
                  <a:pt x="9946133" y="547037"/>
                </a:lnTo>
                <a:lnTo>
                  <a:pt x="0" y="54703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9958388" y="0"/>
            <a:ext cx="9946134" cy="547037"/>
          </a:xfrm>
          <a:custGeom>
            <a:avLst/>
            <a:gdLst/>
            <a:ahLst/>
            <a:cxnLst/>
            <a:rect l="l" t="t" r="r" b="b"/>
            <a:pathLst>
              <a:path w="9946134" h="547037">
                <a:moveTo>
                  <a:pt x="0" y="0"/>
                </a:moveTo>
                <a:lnTo>
                  <a:pt x="9946133" y="0"/>
                </a:lnTo>
                <a:lnTo>
                  <a:pt x="9946133" y="547037"/>
                </a:lnTo>
                <a:lnTo>
                  <a:pt x="0" y="54703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FF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42875" y="-28575"/>
            <a:ext cx="21905775" cy="782661"/>
            <a:chOff x="0" y="0"/>
            <a:chExt cx="29207699" cy="1043548"/>
          </a:xfrm>
        </p:grpSpPr>
        <p:sp>
          <p:nvSpPr>
            <p:cNvPr id="3" name="Freeform 3"/>
            <p:cNvSpPr/>
            <p:nvPr/>
          </p:nvSpPr>
          <p:spPr>
            <a:xfrm>
              <a:off x="0" y="101600"/>
              <a:ext cx="5841540" cy="941948"/>
            </a:xfrm>
            <a:custGeom>
              <a:avLst/>
              <a:gdLst/>
              <a:ahLst/>
              <a:cxnLst/>
              <a:rect l="l" t="t" r="r" b="b"/>
              <a:pathLst>
                <a:path w="5841540" h="941948">
                  <a:moveTo>
                    <a:pt x="0" y="0"/>
                  </a:moveTo>
                  <a:lnTo>
                    <a:pt x="5841540" y="0"/>
                  </a:lnTo>
                  <a:lnTo>
                    <a:pt x="5841540" y="941948"/>
                  </a:lnTo>
                  <a:lnTo>
                    <a:pt x="0" y="9419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5841540" y="76200"/>
              <a:ext cx="5841540" cy="941948"/>
            </a:xfrm>
            <a:custGeom>
              <a:avLst/>
              <a:gdLst/>
              <a:ahLst/>
              <a:cxnLst/>
              <a:rect l="l" t="t" r="r" b="b"/>
              <a:pathLst>
                <a:path w="5841540" h="941948">
                  <a:moveTo>
                    <a:pt x="0" y="0"/>
                  </a:moveTo>
                  <a:lnTo>
                    <a:pt x="5841540" y="0"/>
                  </a:lnTo>
                  <a:lnTo>
                    <a:pt x="5841540" y="941948"/>
                  </a:lnTo>
                  <a:lnTo>
                    <a:pt x="0" y="9419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5"/>
            <p:cNvSpPr/>
            <p:nvPr/>
          </p:nvSpPr>
          <p:spPr>
            <a:xfrm>
              <a:off x="11683080" y="50800"/>
              <a:ext cx="5841540" cy="941948"/>
            </a:xfrm>
            <a:custGeom>
              <a:avLst/>
              <a:gdLst/>
              <a:ahLst/>
              <a:cxnLst/>
              <a:rect l="l" t="t" r="r" b="b"/>
              <a:pathLst>
                <a:path w="5841540" h="941948">
                  <a:moveTo>
                    <a:pt x="0" y="0"/>
                  </a:moveTo>
                  <a:lnTo>
                    <a:pt x="5841540" y="0"/>
                  </a:lnTo>
                  <a:lnTo>
                    <a:pt x="5841540" y="941948"/>
                  </a:lnTo>
                  <a:lnTo>
                    <a:pt x="0" y="9419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17524620" y="25400"/>
              <a:ext cx="5841540" cy="941948"/>
            </a:xfrm>
            <a:custGeom>
              <a:avLst/>
              <a:gdLst/>
              <a:ahLst/>
              <a:cxnLst/>
              <a:rect l="l" t="t" r="r" b="b"/>
              <a:pathLst>
                <a:path w="5841540" h="941948">
                  <a:moveTo>
                    <a:pt x="0" y="0"/>
                  </a:moveTo>
                  <a:lnTo>
                    <a:pt x="5841540" y="0"/>
                  </a:lnTo>
                  <a:lnTo>
                    <a:pt x="5841540" y="941948"/>
                  </a:lnTo>
                  <a:lnTo>
                    <a:pt x="0" y="9419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/>
            <p:nvPr/>
          </p:nvSpPr>
          <p:spPr>
            <a:xfrm>
              <a:off x="23366160" y="0"/>
              <a:ext cx="5841540" cy="941948"/>
            </a:xfrm>
            <a:custGeom>
              <a:avLst/>
              <a:gdLst/>
              <a:ahLst/>
              <a:cxnLst/>
              <a:rect l="l" t="t" r="r" b="b"/>
              <a:pathLst>
                <a:path w="5841540" h="941948">
                  <a:moveTo>
                    <a:pt x="0" y="0"/>
                  </a:moveTo>
                  <a:lnTo>
                    <a:pt x="5841539" y="0"/>
                  </a:lnTo>
                  <a:lnTo>
                    <a:pt x="5841539" y="941948"/>
                  </a:lnTo>
                  <a:lnTo>
                    <a:pt x="0" y="9419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968863" y="9504339"/>
            <a:ext cx="21905775" cy="782661"/>
            <a:chOff x="0" y="0"/>
            <a:chExt cx="29207699" cy="1043548"/>
          </a:xfrm>
        </p:grpSpPr>
        <p:sp>
          <p:nvSpPr>
            <p:cNvPr id="9" name="Freeform 9"/>
            <p:cNvSpPr/>
            <p:nvPr/>
          </p:nvSpPr>
          <p:spPr>
            <a:xfrm>
              <a:off x="0" y="101600"/>
              <a:ext cx="5841540" cy="941948"/>
            </a:xfrm>
            <a:custGeom>
              <a:avLst/>
              <a:gdLst/>
              <a:ahLst/>
              <a:cxnLst/>
              <a:rect l="l" t="t" r="r" b="b"/>
              <a:pathLst>
                <a:path w="5841540" h="941948">
                  <a:moveTo>
                    <a:pt x="0" y="0"/>
                  </a:moveTo>
                  <a:lnTo>
                    <a:pt x="5841540" y="0"/>
                  </a:lnTo>
                  <a:lnTo>
                    <a:pt x="5841540" y="941948"/>
                  </a:lnTo>
                  <a:lnTo>
                    <a:pt x="0" y="9419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5841540" y="76200"/>
              <a:ext cx="5841540" cy="941948"/>
            </a:xfrm>
            <a:custGeom>
              <a:avLst/>
              <a:gdLst/>
              <a:ahLst/>
              <a:cxnLst/>
              <a:rect l="l" t="t" r="r" b="b"/>
              <a:pathLst>
                <a:path w="5841540" h="941948">
                  <a:moveTo>
                    <a:pt x="0" y="0"/>
                  </a:moveTo>
                  <a:lnTo>
                    <a:pt x="5841540" y="0"/>
                  </a:lnTo>
                  <a:lnTo>
                    <a:pt x="5841540" y="941948"/>
                  </a:lnTo>
                  <a:lnTo>
                    <a:pt x="0" y="9419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1683080" y="50800"/>
              <a:ext cx="5841540" cy="941948"/>
            </a:xfrm>
            <a:custGeom>
              <a:avLst/>
              <a:gdLst/>
              <a:ahLst/>
              <a:cxnLst/>
              <a:rect l="l" t="t" r="r" b="b"/>
              <a:pathLst>
                <a:path w="5841540" h="941948">
                  <a:moveTo>
                    <a:pt x="0" y="0"/>
                  </a:moveTo>
                  <a:lnTo>
                    <a:pt x="5841540" y="0"/>
                  </a:lnTo>
                  <a:lnTo>
                    <a:pt x="5841540" y="941948"/>
                  </a:lnTo>
                  <a:lnTo>
                    <a:pt x="0" y="9419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17524620" y="25400"/>
              <a:ext cx="5841540" cy="941948"/>
            </a:xfrm>
            <a:custGeom>
              <a:avLst/>
              <a:gdLst/>
              <a:ahLst/>
              <a:cxnLst/>
              <a:rect l="l" t="t" r="r" b="b"/>
              <a:pathLst>
                <a:path w="5841540" h="941948">
                  <a:moveTo>
                    <a:pt x="0" y="0"/>
                  </a:moveTo>
                  <a:lnTo>
                    <a:pt x="5841540" y="0"/>
                  </a:lnTo>
                  <a:lnTo>
                    <a:pt x="5841540" y="941948"/>
                  </a:lnTo>
                  <a:lnTo>
                    <a:pt x="0" y="9419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23366160" y="0"/>
              <a:ext cx="5841540" cy="941948"/>
            </a:xfrm>
            <a:custGeom>
              <a:avLst/>
              <a:gdLst/>
              <a:ahLst/>
              <a:cxnLst/>
              <a:rect l="l" t="t" r="r" b="b"/>
              <a:pathLst>
                <a:path w="5841540" h="941948">
                  <a:moveTo>
                    <a:pt x="0" y="0"/>
                  </a:moveTo>
                  <a:lnTo>
                    <a:pt x="5841539" y="0"/>
                  </a:lnTo>
                  <a:lnTo>
                    <a:pt x="5841539" y="941948"/>
                  </a:lnTo>
                  <a:lnTo>
                    <a:pt x="0" y="9419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494571" y="2636997"/>
            <a:ext cx="15298858" cy="6655060"/>
            <a:chOff x="0" y="0"/>
            <a:chExt cx="3495520" cy="152056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495520" cy="1520564"/>
            </a:xfrm>
            <a:custGeom>
              <a:avLst/>
              <a:gdLst/>
              <a:ahLst/>
              <a:cxnLst/>
              <a:rect l="l" t="t" r="r" b="b"/>
              <a:pathLst>
                <a:path w="3495520" h="1520564">
                  <a:moveTo>
                    <a:pt x="25808" y="0"/>
                  </a:moveTo>
                  <a:lnTo>
                    <a:pt x="3469711" y="0"/>
                  </a:lnTo>
                  <a:cubicBezTo>
                    <a:pt x="3476556" y="0"/>
                    <a:pt x="3483121" y="2719"/>
                    <a:pt x="3487961" y="7559"/>
                  </a:cubicBezTo>
                  <a:cubicBezTo>
                    <a:pt x="3492801" y="12399"/>
                    <a:pt x="3495520" y="18964"/>
                    <a:pt x="3495520" y="25808"/>
                  </a:cubicBezTo>
                  <a:lnTo>
                    <a:pt x="3495520" y="1494756"/>
                  </a:lnTo>
                  <a:cubicBezTo>
                    <a:pt x="3495520" y="1509009"/>
                    <a:pt x="3483965" y="1520564"/>
                    <a:pt x="3469711" y="1520564"/>
                  </a:cubicBezTo>
                  <a:lnTo>
                    <a:pt x="25808" y="1520564"/>
                  </a:lnTo>
                  <a:cubicBezTo>
                    <a:pt x="18964" y="1520564"/>
                    <a:pt x="12399" y="1517845"/>
                    <a:pt x="7559" y="1513005"/>
                  </a:cubicBezTo>
                  <a:cubicBezTo>
                    <a:pt x="2719" y="1508165"/>
                    <a:pt x="0" y="1501600"/>
                    <a:pt x="0" y="1494756"/>
                  </a:cubicBezTo>
                  <a:lnTo>
                    <a:pt x="0" y="25808"/>
                  </a:lnTo>
                  <a:cubicBezTo>
                    <a:pt x="0" y="18964"/>
                    <a:pt x="2719" y="12399"/>
                    <a:pt x="7559" y="7559"/>
                  </a:cubicBezTo>
                  <a:cubicBezTo>
                    <a:pt x="12399" y="2719"/>
                    <a:pt x="18964" y="0"/>
                    <a:pt x="25808" y="0"/>
                  </a:cubicBezTo>
                  <a:close/>
                </a:path>
              </a:pathLst>
            </a:custGeom>
            <a:solidFill>
              <a:srgbClr val="FFBEA3"/>
            </a:solidFill>
            <a:ln w="38100" cap="rnd">
              <a:solidFill>
                <a:srgbClr val="FDB4C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3495520" cy="1558664"/>
            </a:xfrm>
            <a:prstGeom prst="rect">
              <a:avLst/>
            </a:prstGeom>
          </p:spPr>
          <p:txBody>
            <a:bodyPr lIns="65540" tIns="65540" rIns="65540" bIns="6554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948078" y="2693900"/>
            <a:ext cx="14740576" cy="72075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06"/>
              </a:lnSpc>
            </a:pPr>
            <a:r>
              <a:rPr lang="en-US" sz="4719">
                <a:solidFill>
                  <a:srgbClr val="5170FF"/>
                </a:solidFill>
                <a:latin typeface="Fredoka"/>
                <a:ea typeface="Fredoka"/>
                <a:cs typeface="Fredoka"/>
                <a:sym typeface="Fredoka"/>
              </a:rPr>
              <a:t>Need:</a:t>
            </a:r>
            <a:r>
              <a:rPr lang="en-US" sz="4719">
                <a:solidFill>
                  <a:srgbClr val="DF1718"/>
                </a:solidFill>
                <a:latin typeface="Fredoka"/>
                <a:ea typeface="Fredoka"/>
                <a:cs typeface="Fredoka"/>
                <a:sym typeface="Fredoka"/>
              </a:rPr>
              <a:t> </a:t>
            </a:r>
            <a:r>
              <a:rPr lang="en-US" sz="4719">
                <a:solidFill>
                  <a:srgbClr val="12294B"/>
                </a:solidFill>
                <a:latin typeface="Fredoka"/>
                <a:ea typeface="Fredoka"/>
                <a:cs typeface="Fredoka"/>
                <a:sym typeface="Fredoka"/>
              </a:rPr>
              <a:t>A requirement; something that is essential. We need water and food to live. </a:t>
            </a:r>
          </a:p>
          <a:p>
            <a:pPr algn="l">
              <a:lnSpc>
                <a:spcPts val="2359"/>
              </a:lnSpc>
            </a:pPr>
            <a:endParaRPr lang="en-US" sz="4719">
              <a:solidFill>
                <a:srgbClr val="12294B"/>
              </a:solidFill>
              <a:latin typeface="Fredoka"/>
              <a:ea typeface="Fredoka"/>
              <a:cs typeface="Fredoka"/>
              <a:sym typeface="Fredoka"/>
            </a:endParaRPr>
          </a:p>
          <a:p>
            <a:pPr algn="l">
              <a:lnSpc>
                <a:spcPts val="6606"/>
              </a:lnSpc>
            </a:pPr>
            <a:r>
              <a:rPr lang="en-US" sz="4719">
                <a:solidFill>
                  <a:srgbClr val="5170FF"/>
                </a:solidFill>
                <a:latin typeface="Fredoka"/>
                <a:ea typeface="Fredoka"/>
                <a:cs typeface="Fredoka"/>
                <a:sym typeface="Fredoka"/>
              </a:rPr>
              <a:t>Want:</a:t>
            </a:r>
            <a:r>
              <a:rPr lang="en-US" sz="4719">
                <a:solidFill>
                  <a:srgbClr val="12294B"/>
                </a:solidFill>
                <a:latin typeface="Fredoka"/>
                <a:ea typeface="Fredoka"/>
                <a:cs typeface="Fredoka"/>
                <a:sym typeface="Fredoka"/>
              </a:rPr>
              <a:t> Something desired; not necessary for survival. We might want a new video game but do not need it to live. </a:t>
            </a:r>
          </a:p>
          <a:p>
            <a:pPr algn="l">
              <a:lnSpc>
                <a:spcPts val="2359"/>
              </a:lnSpc>
            </a:pPr>
            <a:endParaRPr lang="en-US" sz="4719">
              <a:solidFill>
                <a:srgbClr val="12294B"/>
              </a:solidFill>
              <a:latin typeface="Fredoka"/>
              <a:ea typeface="Fredoka"/>
              <a:cs typeface="Fredoka"/>
              <a:sym typeface="Fredoka"/>
            </a:endParaRPr>
          </a:p>
          <a:p>
            <a:pPr algn="l">
              <a:lnSpc>
                <a:spcPts val="6606"/>
              </a:lnSpc>
              <a:spcBef>
                <a:spcPct val="0"/>
              </a:spcBef>
            </a:pPr>
            <a:r>
              <a:rPr lang="en-US" sz="4719">
                <a:solidFill>
                  <a:srgbClr val="5170FF"/>
                </a:solidFill>
                <a:latin typeface="Fredoka"/>
                <a:ea typeface="Fredoka"/>
                <a:cs typeface="Fredoka"/>
                <a:sym typeface="Fredoka"/>
              </a:rPr>
              <a:t>Prioritize: </a:t>
            </a:r>
            <a:r>
              <a:rPr lang="en-US" sz="4719">
                <a:solidFill>
                  <a:srgbClr val="12294B"/>
                </a:solidFill>
                <a:latin typeface="Fredoka"/>
                <a:ea typeface="Fredoka"/>
                <a:cs typeface="Fredoka"/>
                <a:sym typeface="Fredoka"/>
              </a:rPr>
              <a:t>To choose which things are more important than others.</a:t>
            </a:r>
          </a:p>
          <a:p>
            <a:pPr algn="l">
              <a:lnSpc>
                <a:spcPts val="6606"/>
              </a:lnSpc>
              <a:spcBef>
                <a:spcPct val="0"/>
              </a:spcBef>
            </a:pPr>
            <a:endParaRPr lang="en-US" sz="4719">
              <a:solidFill>
                <a:srgbClr val="12294B"/>
              </a:solidFill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18" name="Freeform 18"/>
          <p:cNvSpPr/>
          <p:nvPr/>
        </p:nvSpPr>
        <p:spPr>
          <a:xfrm rot="1330111">
            <a:off x="16063524" y="2992254"/>
            <a:ext cx="763490" cy="1812439"/>
          </a:xfrm>
          <a:custGeom>
            <a:avLst/>
            <a:gdLst/>
            <a:ahLst/>
            <a:cxnLst/>
            <a:rect l="l" t="t" r="r" b="b"/>
            <a:pathLst>
              <a:path w="763490" h="1812439">
                <a:moveTo>
                  <a:pt x="0" y="0"/>
                </a:moveTo>
                <a:lnTo>
                  <a:pt x="763490" y="0"/>
                </a:lnTo>
                <a:lnTo>
                  <a:pt x="763490" y="1812439"/>
                </a:lnTo>
                <a:lnTo>
                  <a:pt x="0" y="18124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 rot="1565531">
            <a:off x="16075231" y="5895670"/>
            <a:ext cx="1226846" cy="1070702"/>
          </a:xfrm>
          <a:custGeom>
            <a:avLst/>
            <a:gdLst/>
            <a:ahLst/>
            <a:cxnLst/>
            <a:rect l="l" t="t" r="r" b="b"/>
            <a:pathLst>
              <a:path w="1226846" h="1070702">
                <a:moveTo>
                  <a:pt x="0" y="0"/>
                </a:moveTo>
                <a:lnTo>
                  <a:pt x="1226846" y="0"/>
                </a:lnTo>
                <a:lnTo>
                  <a:pt x="1226846" y="1070702"/>
                </a:lnTo>
                <a:lnTo>
                  <a:pt x="0" y="10707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 rot="1033019">
            <a:off x="15166263" y="7321114"/>
            <a:ext cx="1186119" cy="1608297"/>
          </a:xfrm>
          <a:custGeom>
            <a:avLst/>
            <a:gdLst/>
            <a:ahLst/>
            <a:cxnLst/>
            <a:rect l="l" t="t" r="r" b="b"/>
            <a:pathLst>
              <a:path w="1186119" h="1608297">
                <a:moveTo>
                  <a:pt x="0" y="0"/>
                </a:moveTo>
                <a:lnTo>
                  <a:pt x="1186119" y="0"/>
                </a:lnTo>
                <a:lnTo>
                  <a:pt x="1186119" y="1608297"/>
                </a:lnTo>
                <a:lnTo>
                  <a:pt x="0" y="160829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TextBox 21"/>
          <p:cNvSpPr txBox="1"/>
          <p:nvPr/>
        </p:nvSpPr>
        <p:spPr>
          <a:xfrm>
            <a:off x="5826161" y="895350"/>
            <a:ext cx="6635679" cy="1290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645"/>
              </a:lnSpc>
              <a:spcBef>
                <a:spcPct val="0"/>
              </a:spcBef>
            </a:pPr>
            <a:r>
              <a:rPr lang="en-US" sz="7604">
                <a:solidFill>
                  <a:srgbClr val="5170FF"/>
                </a:solidFill>
                <a:latin typeface="Carter One"/>
                <a:ea typeface="Carter One"/>
                <a:cs typeface="Carter One"/>
                <a:sym typeface="Carter One"/>
              </a:rPr>
              <a:t>VOCABULARY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A9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23331" y="3344625"/>
            <a:ext cx="14700702" cy="5611857"/>
            <a:chOff x="0" y="0"/>
            <a:chExt cx="3001039" cy="11456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01039" cy="1145619"/>
            </a:xfrm>
            <a:custGeom>
              <a:avLst/>
              <a:gdLst/>
              <a:ahLst/>
              <a:cxnLst/>
              <a:rect l="l" t="t" r="r" b="b"/>
              <a:pathLst>
                <a:path w="3001039" h="1145619">
                  <a:moveTo>
                    <a:pt x="26858" y="0"/>
                  </a:moveTo>
                  <a:lnTo>
                    <a:pt x="2974181" y="0"/>
                  </a:lnTo>
                  <a:cubicBezTo>
                    <a:pt x="2981304" y="0"/>
                    <a:pt x="2988136" y="2830"/>
                    <a:pt x="2993173" y="7867"/>
                  </a:cubicBezTo>
                  <a:cubicBezTo>
                    <a:pt x="2998210" y="12904"/>
                    <a:pt x="3001039" y="19735"/>
                    <a:pt x="3001039" y="26858"/>
                  </a:cubicBezTo>
                  <a:lnTo>
                    <a:pt x="3001039" y="1118761"/>
                  </a:lnTo>
                  <a:cubicBezTo>
                    <a:pt x="3001039" y="1125884"/>
                    <a:pt x="2998210" y="1132716"/>
                    <a:pt x="2993173" y="1137752"/>
                  </a:cubicBezTo>
                  <a:cubicBezTo>
                    <a:pt x="2988136" y="1142789"/>
                    <a:pt x="2981304" y="1145619"/>
                    <a:pt x="2974181" y="1145619"/>
                  </a:cubicBezTo>
                  <a:lnTo>
                    <a:pt x="26858" y="1145619"/>
                  </a:lnTo>
                  <a:cubicBezTo>
                    <a:pt x="19735" y="1145619"/>
                    <a:pt x="12904" y="1142789"/>
                    <a:pt x="7867" y="1137752"/>
                  </a:cubicBezTo>
                  <a:cubicBezTo>
                    <a:pt x="2830" y="1132716"/>
                    <a:pt x="0" y="1125884"/>
                    <a:pt x="0" y="1118761"/>
                  </a:cubicBezTo>
                  <a:lnTo>
                    <a:pt x="0" y="26858"/>
                  </a:lnTo>
                  <a:cubicBezTo>
                    <a:pt x="0" y="19735"/>
                    <a:pt x="2830" y="12904"/>
                    <a:pt x="7867" y="7867"/>
                  </a:cubicBezTo>
                  <a:cubicBezTo>
                    <a:pt x="12904" y="2830"/>
                    <a:pt x="19735" y="0"/>
                    <a:pt x="26858" y="0"/>
                  </a:cubicBezTo>
                  <a:close/>
                </a:path>
              </a:pathLst>
            </a:custGeom>
            <a:solidFill>
              <a:srgbClr val="5170FF"/>
            </a:solidFill>
            <a:ln w="38100" cap="rnd">
              <a:solidFill>
                <a:srgbClr val="FDB4C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001039" cy="1183719"/>
            </a:xfrm>
            <a:prstGeom prst="rect">
              <a:avLst/>
            </a:prstGeom>
          </p:spPr>
          <p:txBody>
            <a:bodyPr lIns="65540" tIns="65540" rIns="65540" bIns="6554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917263" y="3630074"/>
            <a:ext cx="13914396" cy="6656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57"/>
              </a:lnSpc>
            </a:pPr>
            <a:r>
              <a:rPr lang="en-US" sz="4541">
                <a:solidFill>
                  <a:srgbClr val="FFDE59"/>
                </a:solidFill>
                <a:latin typeface="Fredoka"/>
                <a:ea typeface="Fredoka"/>
                <a:cs typeface="Fredoka"/>
                <a:sym typeface="Fredoka"/>
              </a:rPr>
              <a:t>When we choose priorities for our budget, needs always come first! We can make a plan to get the things we want, but we need food, shelter, and other things first.</a:t>
            </a:r>
          </a:p>
          <a:p>
            <a:pPr algn="l">
              <a:lnSpc>
                <a:spcPts val="2270"/>
              </a:lnSpc>
            </a:pPr>
            <a:r>
              <a:rPr lang="en-US" sz="4541">
                <a:solidFill>
                  <a:srgbClr val="FFDE59"/>
                </a:solidFill>
                <a:latin typeface="Fredoka"/>
                <a:ea typeface="Fredoka"/>
                <a:cs typeface="Fredoka"/>
                <a:sym typeface="Fredoka"/>
              </a:rPr>
              <a:t> </a:t>
            </a:r>
          </a:p>
          <a:p>
            <a:pPr algn="l">
              <a:lnSpc>
                <a:spcPts val="6357"/>
              </a:lnSpc>
            </a:pPr>
            <a:r>
              <a:rPr lang="en-US" sz="4541">
                <a:solidFill>
                  <a:srgbClr val="FFFFFF"/>
                </a:solidFill>
                <a:latin typeface="Fredoka"/>
                <a:ea typeface="Fredoka"/>
                <a:cs typeface="Fredoka"/>
                <a:sym typeface="Fredoka"/>
              </a:rPr>
              <a:t>Even when our needs are met, we may still need to make difficult choices. </a:t>
            </a:r>
          </a:p>
          <a:p>
            <a:pPr algn="l">
              <a:lnSpc>
                <a:spcPts val="6357"/>
              </a:lnSpc>
            </a:pPr>
            <a:endParaRPr lang="en-US" sz="4541">
              <a:solidFill>
                <a:srgbClr val="FFFFFF"/>
              </a:solidFill>
              <a:latin typeface="Fredoka"/>
              <a:ea typeface="Fredoka"/>
              <a:cs typeface="Fredoka"/>
              <a:sym typeface="Fredoka"/>
            </a:endParaRPr>
          </a:p>
          <a:p>
            <a:pPr algn="l">
              <a:lnSpc>
                <a:spcPts val="6357"/>
              </a:lnSpc>
              <a:spcBef>
                <a:spcPct val="0"/>
              </a:spcBef>
            </a:pPr>
            <a:endParaRPr lang="en-US" sz="4541">
              <a:solidFill>
                <a:srgbClr val="FFFFFF"/>
              </a:solidFill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0" y="0"/>
            <a:ext cx="9946134" cy="547037"/>
          </a:xfrm>
          <a:custGeom>
            <a:avLst/>
            <a:gdLst/>
            <a:ahLst/>
            <a:cxnLst/>
            <a:rect l="l" t="t" r="r" b="b"/>
            <a:pathLst>
              <a:path w="9946134" h="547037">
                <a:moveTo>
                  <a:pt x="0" y="0"/>
                </a:moveTo>
                <a:lnTo>
                  <a:pt x="9946134" y="0"/>
                </a:lnTo>
                <a:lnTo>
                  <a:pt x="9946134" y="547037"/>
                </a:lnTo>
                <a:lnTo>
                  <a:pt x="0" y="5470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0" y="9916554"/>
            <a:ext cx="20580327" cy="370446"/>
            <a:chOff x="0" y="0"/>
            <a:chExt cx="27440436" cy="49392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488087" cy="493928"/>
            </a:xfrm>
            <a:custGeom>
              <a:avLst/>
              <a:gdLst/>
              <a:ahLst/>
              <a:cxnLst/>
              <a:rect l="l" t="t" r="r" b="b"/>
              <a:pathLst>
                <a:path w="5488087" h="493928">
                  <a:moveTo>
                    <a:pt x="0" y="0"/>
                  </a:moveTo>
                  <a:lnTo>
                    <a:pt x="5488087" y="0"/>
                  </a:lnTo>
                  <a:lnTo>
                    <a:pt x="5488087" y="493928"/>
                  </a:lnTo>
                  <a:lnTo>
                    <a:pt x="0" y="4939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5488087" y="0"/>
              <a:ext cx="5488087" cy="493928"/>
            </a:xfrm>
            <a:custGeom>
              <a:avLst/>
              <a:gdLst/>
              <a:ahLst/>
              <a:cxnLst/>
              <a:rect l="l" t="t" r="r" b="b"/>
              <a:pathLst>
                <a:path w="5488087" h="493928">
                  <a:moveTo>
                    <a:pt x="0" y="0"/>
                  </a:moveTo>
                  <a:lnTo>
                    <a:pt x="5488088" y="0"/>
                  </a:lnTo>
                  <a:lnTo>
                    <a:pt x="5488088" y="493928"/>
                  </a:lnTo>
                  <a:lnTo>
                    <a:pt x="0" y="4939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10976175" y="0"/>
              <a:ext cx="5488087" cy="493928"/>
            </a:xfrm>
            <a:custGeom>
              <a:avLst/>
              <a:gdLst/>
              <a:ahLst/>
              <a:cxnLst/>
              <a:rect l="l" t="t" r="r" b="b"/>
              <a:pathLst>
                <a:path w="5488087" h="493928">
                  <a:moveTo>
                    <a:pt x="0" y="0"/>
                  </a:moveTo>
                  <a:lnTo>
                    <a:pt x="5488087" y="0"/>
                  </a:lnTo>
                  <a:lnTo>
                    <a:pt x="5488087" y="493928"/>
                  </a:lnTo>
                  <a:lnTo>
                    <a:pt x="0" y="4939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6464262" y="0"/>
              <a:ext cx="5488087" cy="493928"/>
            </a:xfrm>
            <a:custGeom>
              <a:avLst/>
              <a:gdLst/>
              <a:ahLst/>
              <a:cxnLst/>
              <a:rect l="l" t="t" r="r" b="b"/>
              <a:pathLst>
                <a:path w="5488087" h="493928">
                  <a:moveTo>
                    <a:pt x="0" y="0"/>
                  </a:moveTo>
                  <a:lnTo>
                    <a:pt x="5488087" y="0"/>
                  </a:lnTo>
                  <a:lnTo>
                    <a:pt x="5488087" y="493928"/>
                  </a:lnTo>
                  <a:lnTo>
                    <a:pt x="0" y="4939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21952349" y="0"/>
              <a:ext cx="5488087" cy="493928"/>
            </a:xfrm>
            <a:custGeom>
              <a:avLst/>
              <a:gdLst/>
              <a:ahLst/>
              <a:cxnLst/>
              <a:rect l="l" t="t" r="r" b="b"/>
              <a:pathLst>
                <a:path w="5488087" h="493928">
                  <a:moveTo>
                    <a:pt x="0" y="0"/>
                  </a:moveTo>
                  <a:lnTo>
                    <a:pt x="5488087" y="0"/>
                  </a:lnTo>
                  <a:lnTo>
                    <a:pt x="5488087" y="493928"/>
                  </a:lnTo>
                  <a:lnTo>
                    <a:pt x="0" y="4939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Freeform 13"/>
          <p:cNvSpPr/>
          <p:nvPr/>
        </p:nvSpPr>
        <p:spPr>
          <a:xfrm>
            <a:off x="9936609" y="0"/>
            <a:ext cx="9946134" cy="547037"/>
          </a:xfrm>
          <a:custGeom>
            <a:avLst/>
            <a:gdLst/>
            <a:ahLst/>
            <a:cxnLst/>
            <a:rect l="l" t="t" r="r" b="b"/>
            <a:pathLst>
              <a:path w="9946134" h="547037">
                <a:moveTo>
                  <a:pt x="0" y="0"/>
                </a:moveTo>
                <a:lnTo>
                  <a:pt x="9946134" y="0"/>
                </a:lnTo>
                <a:lnTo>
                  <a:pt x="9946134" y="547037"/>
                </a:lnTo>
                <a:lnTo>
                  <a:pt x="0" y="5470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556298" y="1436926"/>
            <a:ext cx="3180471" cy="3208546"/>
          </a:xfrm>
          <a:custGeom>
            <a:avLst/>
            <a:gdLst/>
            <a:ahLst/>
            <a:cxnLst/>
            <a:rect l="l" t="t" r="r" b="b"/>
            <a:pathLst>
              <a:path w="3180471" h="3208546">
                <a:moveTo>
                  <a:pt x="0" y="0"/>
                </a:moveTo>
                <a:lnTo>
                  <a:pt x="3180471" y="0"/>
                </a:lnTo>
                <a:lnTo>
                  <a:pt x="3180471" y="3208545"/>
                </a:lnTo>
                <a:lnTo>
                  <a:pt x="0" y="320854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15579183" y="6760059"/>
            <a:ext cx="2323969" cy="3156495"/>
          </a:xfrm>
          <a:custGeom>
            <a:avLst/>
            <a:gdLst/>
            <a:ahLst/>
            <a:cxnLst/>
            <a:rect l="l" t="t" r="r" b="b"/>
            <a:pathLst>
              <a:path w="2323969" h="3156495">
                <a:moveTo>
                  <a:pt x="0" y="0"/>
                </a:moveTo>
                <a:lnTo>
                  <a:pt x="2323969" y="0"/>
                </a:lnTo>
                <a:lnTo>
                  <a:pt x="2323969" y="3156495"/>
                </a:lnTo>
                <a:lnTo>
                  <a:pt x="0" y="31564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 rot="1144666">
            <a:off x="16805500" y="6965554"/>
            <a:ext cx="947194" cy="552817"/>
          </a:xfrm>
          <a:custGeom>
            <a:avLst/>
            <a:gdLst/>
            <a:ahLst/>
            <a:cxnLst/>
            <a:rect l="l" t="t" r="r" b="b"/>
            <a:pathLst>
              <a:path w="947194" h="552817">
                <a:moveTo>
                  <a:pt x="0" y="0"/>
                </a:moveTo>
                <a:lnTo>
                  <a:pt x="947194" y="0"/>
                </a:lnTo>
                <a:lnTo>
                  <a:pt x="947194" y="552817"/>
                </a:lnTo>
                <a:lnTo>
                  <a:pt x="0" y="55281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2615744" y="1112434"/>
            <a:ext cx="13056512" cy="1401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79"/>
              </a:lnSpc>
              <a:spcBef>
                <a:spcPct val="0"/>
              </a:spcBef>
            </a:pPr>
            <a:r>
              <a:rPr lang="en-US" sz="8199">
                <a:solidFill>
                  <a:srgbClr val="FFFFF9"/>
                </a:solidFill>
                <a:latin typeface="Carter One"/>
                <a:ea typeface="Carter One"/>
                <a:cs typeface="Carter One"/>
                <a:sym typeface="Carter One"/>
              </a:rPr>
              <a:t>PRIORITIZATION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FF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42875" y="-28575"/>
            <a:ext cx="21905775" cy="782661"/>
            <a:chOff x="0" y="0"/>
            <a:chExt cx="29207699" cy="1043548"/>
          </a:xfrm>
        </p:grpSpPr>
        <p:sp>
          <p:nvSpPr>
            <p:cNvPr id="3" name="Freeform 3"/>
            <p:cNvSpPr/>
            <p:nvPr/>
          </p:nvSpPr>
          <p:spPr>
            <a:xfrm>
              <a:off x="0" y="101600"/>
              <a:ext cx="5841540" cy="941948"/>
            </a:xfrm>
            <a:custGeom>
              <a:avLst/>
              <a:gdLst/>
              <a:ahLst/>
              <a:cxnLst/>
              <a:rect l="l" t="t" r="r" b="b"/>
              <a:pathLst>
                <a:path w="5841540" h="941948">
                  <a:moveTo>
                    <a:pt x="0" y="0"/>
                  </a:moveTo>
                  <a:lnTo>
                    <a:pt x="5841540" y="0"/>
                  </a:lnTo>
                  <a:lnTo>
                    <a:pt x="5841540" y="941948"/>
                  </a:lnTo>
                  <a:lnTo>
                    <a:pt x="0" y="9419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5841540" y="76200"/>
              <a:ext cx="5841540" cy="941948"/>
            </a:xfrm>
            <a:custGeom>
              <a:avLst/>
              <a:gdLst/>
              <a:ahLst/>
              <a:cxnLst/>
              <a:rect l="l" t="t" r="r" b="b"/>
              <a:pathLst>
                <a:path w="5841540" h="941948">
                  <a:moveTo>
                    <a:pt x="0" y="0"/>
                  </a:moveTo>
                  <a:lnTo>
                    <a:pt x="5841540" y="0"/>
                  </a:lnTo>
                  <a:lnTo>
                    <a:pt x="5841540" y="941948"/>
                  </a:lnTo>
                  <a:lnTo>
                    <a:pt x="0" y="9419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5"/>
            <p:cNvSpPr/>
            <p:nvPr/>
          </p:nvSpPr>
          <p:spPr>
            <a:xfrm>
              <a:off x="11683080" y="50800"/>
              <a:ext cx="5841540" cy="941948"/>
            </a:xfrm>
            <a:custGeom>
              <a:avLst/>
              <a:gdLst/>
              <a:ahLst/>
              <a:cxnLst/>
              <a:rect l="l" t="t" r="r" b="b"/>
              <a:pathLst>
                <a:path w="5841540" h="941948">
                  <a:moveTo>
                    <a:pt x="0" y="0"/>
                  </a:moveTo>
                  <a:lnTo>
                    <a:pt x="5841540" y="0"/>
                  </a:lnTo>
                  <a:lnTo>
                    <a:pt x="5841540" y="941948"/>
                  </a:lnTo>
                  <a:lnTo>
                    <a:pt x="0" y="9419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17524620" y="25400"/>
              <a:ext cx="5841540" cy="941948"/>
            </a:xfrm>
            <a:custGeom>
              <a:avLst/>
              <a:gdLst/>
              <a:ahLst/>
              <a:cxnLst/>
              <a:rect l="l" t="t" r="r" b="b"/>
              <a:pathLst>
                <a:path w="5841540" h="941948">
                  <a:moveTo>
                    <a:pt x="0" y="0"/>
                  </a:moveTo>
                  <a:lnTo>
                    <a:pt x="5841540" y="0"/>
                  </a:lnTo>
                  <a:lnTo>
                    <a:pt x="5841540" y="941948"/>
                  </a:lnTo>
                  <a:lnTo>
                    <a:pt x="0" y="9419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/>
            <p:nvPr/>
          </p:nvSpPr>
          <p:spPr>
            <a:xfrm>
              <a:off x="23366160" y="0"/>
              <a:ext cx="5841540" cy="941948"/>
            </a:xfrm>
            <a:custGeom>
              <a:avLst/>
              <a:gdLst/>
              <a:ahLst/>
              <a:cxnLst/>
              <a:rect l="l" t="t" r="r" b="b"/>
              <a:pathLst>
                <a:path w="5841540" h="941948">
                  <a:moveTo>
                    <a:pt x="0" y="0"/>
                  </a:moveTo>
                  <a:lnTo>
                    <a:pt x="5841539" y="0"/>
                  </a:lnTo>
                  <a:lnTo>
                    <a:pt x="5841539" y="941948"/>
                  </a:lnTo>
                  <a:lnTo>
                    <a:pt x="0" y="9419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968863" y="9504339"/>
            <a:ext cx="21905775" cy="782661"/>
            <a:chOff x="0" y="0"/>
            <a:chExt cx="29207699" cy="1043548"/>
          </a:xfrm>
        </p:grpSpPr>
        <p:sp>
          <p:nvSpPr>
            <p:cNvPr id="9" name="Freeform 9"/>
            <p:cNvSpPr/>
            <p:nvPr/>
          </p:nvSpPr>
          <p:spPr>
            <a:xfrm>
              <a:off x="0" y="101600"/>
              <a:ext cx="5841540" cy="941948"/>
            </a:xfrm>
            <a:custGeom>
              <a:avLst/>
              <a:gdLst/>
              <a:ahLst/>
              <a:cxnLst/>
              <a:rect l="l" t="t" r="r" b="b"/>
              <a:pathLst>
                <a:path w="5841540" h="941948">
                  <a:moveTo>
                    <a:pt x="0" y="0"/>
                  </a:moveTo>
                  <a:lnTo>
                    <a:pt x="5841540" y="0"/>
                  </a:lnTo>
                  <a:lnTo>
                    <a:pt x="5841540" y="941948"/>
                  </a:lnTo>
                  <a:lnTo>
                    <a:pt x="0" y="9419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5841540" y="76200"/>
              <a:ext cx="5841540" cy="941948"/>
            </a:xfrm>
            <a:custGeom>
              <a:avLst/>
              <a:gdLst/>
              <a:ahLst/>
              <a:cxnLst/>
              <a:rect l="l" t="t" r="r" b="b"/>
              <a:pathLst>
                <a:path w="5841540" h="941948">
                  <a:moveTo>
                    <a:pt x="0" y="0"/>
                  </a:moveTo>
                  <a:lnTo>
                    <a:pt x="5841540" y="0"/>
                  </a:lnTo>
                  <a:lnTo>
                    <a:pt x="5841540" y="941948"/>
                  </a:lnTo>
                  <a:lnTo>
                    <a:pt x="0" y="9419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1683080" y="50800"/>
              <a:ext cx="5841540" cy="941948"/>
            </a:xfrm>
            <a:custGeom>
              <a:avLst/>
              <a:gdLst/>
              <a:ahLst/>
              <a:cxnLst/>
              <a:rect l="l" t="t" r="r" b="b"/>
              <a:pathLst>
                <a:path w="5841540" h="941948">
                  <a:moveTo>
                    <a:pt x="0" y="0"/>
                  </a:moveTo>
                  <a:lnTo>
                    <a:pt x="5841540" y="0"/>
                  </a:lnTo>
                  <a:lnTo>
                    <a:pt x="5841540" y="941948"/>
                  </a:lnTo>
                  <a:lnTo>
                    <a:pt x="0" y="9419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17524620" y="25400"/>
              <a:ext cx="5841540" cy="941948"/>
            </a:xfrm>
            <a:custGeom>
              <a:avLst/>
              <a:gdLst/>
              <a:ahLst/>
              <a:cxnLst/>
              <a:rect l="l" t="t" r="r" b="b"/>
              <a:pathLst>
                <a:path w="5841540" h="941948">
                  <a:moveTo>
                    <a:pt x="0" y="0"/>
                  </a:moveTo>
                  <a:lnTo>
                    <a:pt x="5841540" y="0"/>
                  </a:lnTo>
                  <a:lnTo>
                    <a:pt x="5841540" y="941948"/>
                  </a:lnTo>
                  <a:lnTo>
                    <a:pt x="0" y="9419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23366160" y="0"/>
              <a:ext cx="5841540" cy="941948"/>
            </a:xfrm>
            <a:custGeom>
              <a:avLst/>
              <a:gdLst/>
              <a:ahLst/>
              <a:cxnLst/>
              <a:rect l="l" t="t" r="r" b="b"/>
              <a:pathLst>
                <a:path w="5841540" h="941948">
                  <a:moveTo>
                    <a:pt x="0" y="0"/>
                  </a:moveTo>
                  <a:lnTo>
                    <a:pt x="5841539" y="0"/>
                  </a:lnTo>
                  <a:lnTo>
                    <a:pt x="5841539" y="941948"/>
                  </a:lnTo>
                  <a:lnTo>
                    <a:pt x="0" y="9419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392716" y="1976559"/>
            <a:ext cx="7647509" cy="7462796"/>
            <a:chOff x="0" y="0"/>
            <a:chExt cx="1511733" cy="147522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511733" cy="1475220"/>
            </a:xfrm>
            <a:custGeom>
              <a:avLst/>
              <a:gdLst/>
              <a:ahLst/>
              <a:cxnLst/>
              <a:rect l="l" t="t" r="r" b="b"/>
              <a:pathLst>
                <a:path w="1511733" h="1475220">
                  <a:moveTo>
                    <a:pt x="51630" y="0"/>
                  </a:moveTo>
                  <a:lnTo>
                    <a:pt x="1460103" y="0"/>
                  </a:lnTo>
                  <a:cubicBezTo>
                    <a:pt x="1473796" y="0"/>
                    <a:pt x="1486929" y="5440"/>
                    <a:pt x="1496611" y="15122"/>
                  </a:cubicBezTo>
                  <a:cubicBezTo>
                    <a:pt x="1506294" y="24804"/>
                    <a:pt x="1511733" y="37937"/>
                    <a:pt x="1511733" y="51630"/>
                  </a:cubicBezTo>
                  <a:lnTo>
                    <a:pt x="1511733" y="1423590"/>
                  </a:lnTo>
                  <a:cubicBezTo>
                    <a:pt x="1511733" y="1437283"/>
                    <a:pt x="1506294" y="1450415"/>
                    <a:pt x="1496611" y="1460098"/>
                  </a:cubicBezTo>
                  <a:cubicBezTo>
                    <a:pt x="1486929" y="1469780"/>
                    <a:pt x="1473796" y="1475220"/>
                    <a:pt x="1460103" y="1475220"/>
                  </a:cubicBezTo>
                  <a:lnTo>
                    <a:pt x="51630" y="1475220"/>
                  </a:lnTo>
                  <a:cubicBezTo>
                    <a:pt x="37937" y="1475220"/>
                    <a:pt x="24804" y="1469780"/>
                    <a:pt x="15122" y="1460098"/>
                  </a:cubicBezTo>
                  <a:cubicBezTo>
                    <a:pt x="5440" y="1450415"/>
                    <a:pt x="0" y="1437283"/>
                    <a:pt x="0" y="1423590"/>
                  </a:cubicBezTo>
                  <a:lnTo>
                    <a:pt x="0" y="51630"/>
                  </a:lnTo>
                  <a:cubicBezTo>
                    <a:pt x="0" y="37937"/>
                    <a:pt x="5440" y="24804"/>
                    <a:pt x="15122" y="15122"/>
                  </a:cubicBezTo>
                  <a:cubicBezTo>
                    <a:pt x="24804" y="5440"/>
                    <a:pt x="37937" y="0"/>
                    <a:pt x="51630" y="0"/>
                  </a:cubicBezTo>
                  <a:close/>
                </a:path>
              </a:pathLst>
            </a:custGeom>
            <a:solidFill>
              <a:srgbClr val="FFBEA3"/>
            </a:solidFill>
            <a:ln w="38100" cap="rnd">
              <a:solidFill>
                <a:srgbClr val="EA2627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1511733" cy="1513320"/>
            </a:xfrm>
            <a:prstGeom prst="rect">
              <a:avLst/>
            </a:prstGeom>
          </p:spPr>
          <p:txBody>
            <a:bodyPr lIns="65540" tIns="65540" rIns="65540" bIns="6554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948408" y="2020346"/>
            <a:ext cx="6081155" cy="7419009"/>
          </a:xfrm>
          <a:custGeom>
            <a:avLst/>
            <a:gdLst/>
            <a:ahLst/>
            <a:cxnLst/>
            <a:rect l="l" t="t" r="r" b="b"/>
            <a:pathLst>
              <a:path w="6081155" h="7419009">
                <a:moveTo>
                  <a:pt x="0" y="0"/>
                </a:moveTo>
                <a:lnTo>
                  <a:pt x="6081155" y="0"/>
                </a:lnTo>
                <a:lnTo>
                  <a:pt x="6081155" y="7419010"/>
                </a:lnTo>
                <a:lnTo>
                  <a:pt x="0" y="74190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9788204" y="2401189"/>
            <a:ext cx="7442500" cy="7112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54"/>
              </a:lnSpc>
            </a:pPr>
            <a:r>
              <a:rPr lang="en-US" sz="3467">
                <a:solidFill>
                  <a:srgbClr val="000000"/>
                </a:solidFill>
                <a:latin typeface="Fredoka"/>
                <a:ea typeface="Fredoka"/>
                <a:cs typeface="Fredoka"/>
                <a:sym typeface="Fredoka"/>
              </a:rPr>
              <a:t>You have a budget of $10 to choose any combination of food you want.</a:t>
            </a:r>
          </a:p>
          <a:p>
            <a:pPr algn="l">
              <a:lnSpc>
                <a:spcPts val="2774"/>
              </a:lnSpc>
            </a:pPr>
            <a:endParaRPr lang="en-US" sz="3467">
              <a:solidFill>
                <a:srgbClr val="000000"/>
              </a:solidFill>
              <a:latin typeface="Fredoka"/>
              <a:ea typeface="Fredoka"/>
              <a:cs typeface="Fredoka"/>
              <a:sym typeface="Fredoka"/>
            </a:endParaRPr>
          </a:p>
          <a:p>
            <a:pPr algn="l">
              <a:lnSpc>
                <a:spcPts val="4854"/>
              </a:lnSpc>
            </a:pPr>
            <a:r>
              <a:rPr lang="en-US" sz="3467">
                <a:solidFill>
                  <a:srgbClr val="000000"/>
                </a:solidFill>
                <a:latin typeface="Fredoka"/>
                <a:ea typeface="Fredoka"/>
                <a:cs typeface="Fredoka"/>
                <a:sym typeface="Fredoka"/>
              </a:rPr>
              <a:t>Consider your needs like feeling full &amp; healthy and eating vegetables.</a:t>
            </a:r>
          </a:p>
          <a:p>
            <a:pPr algn="l">
              <a:lnSpc>
                <a:spcPts val="4854"/>
              </a:lnSpc>
            </a:pPr>
            <a:endParaRPr lang="en-US" sz="3467">
              <a:solidFill>
                <a:srgbClr val="000000"/>
              </a:solidFill>
              <a:latin typeface="Fredoka"/>
              <a:ea typeface="Fredoka"/>
              <a:cs typeface="Fredoka"/>
              <a:sym typeface="Fredoka"/>
            </a:endParaRPr>
          </a:p>
          <a:p>
            <a:pPr algn="l">
              <a:lnSpc>
                <a:spcPts val="4854"/>
              </a:lnSpc>
              <a:spcBef>
                <a:spcPct val="0"/>
              </a:spcBef>
            </a:pPr>
            <a:r>
              <a:rPr lang="en-US" sz="3467">
                <a:solidFill>
                  <a:srgbClr val="000000"/>
                </a:solidFill>
                <a:latin typeface="Fredoka"/>
                <a:ea typeface="Fredoka"/>
                <a:cs typeface="Fredoka"/>
                <a:sym typeface="Fredoka"/>
              </a:rPr>
              <a:t>Add your total at the bottom of your worksheet and count out your dollars to pay the check.</a:t>
            </a:r>
          </a:p>
          <a:p>
            <a:pPr algn="l">
              <a:lnSpc>
                <a:spcPts val="4854"/>
              </a:lnSpc>
              <a:spcBef>
                <a:spcPct val="0"/>
              </a:spcBef>
            </a:pPr>
            <a:endParaRPr lang="en-US" sz="3467">
              <a:solidFill>
                <a:srgbClr val="000000"/>
              </a:solidFill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6308440" y="634178"/>
            <a:ext cx="6635679" cy="1290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645"/>
              </a:lnSpc>
              <a:spcBef>
                <a:spcPct val="0"/>
              </a:spcBef>
            </a:pPr>
            <a:r>
              <a:rPr lang="en-US" sz="7604">
                <a:solidFill>
                  <a:srgbClr val="000000"/>
                </a:solidFill>
                <a:latin typeface="Carter One"/>
                <a:ea typeface="Carter One"/>
                <a:cs typeface="Carter One"/>
                <a:sym typeface="Carter One"/>
              </a:rPr>
              <a:t>MISS T’s CAFE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FF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42875" y="-28575"/>
            <a:ext cx="21905775" cy="782661"/>
            <a:chOff x="0" y="0"/>
            <a:chExt cx="29207699" cy="1043548"/>
          </a:xfrm>
        </p:grpSpPr>
        <p:sp>
          <p:nvSpPr>
            <p:cNvPr id="3" name="Freeform 3"/>
            <p:cNvSpPr/>
            <p:nvPr/>
          </p:nvSpPr>
          <p:spPr>
            <a:xfrm>
              <a:off x="0" y="101600"/>
              <a:ext cx="5841540" cy="941948"/>
            </a:xfrm>
            <a:custGeom>
              <a:avLst/>
              <a:gdLst/>
              <a:ahLst/>
              <a:cxnLst/>
              <a:rect l="l" t="t" r="r" b="b"/>
              <a:pathLst>
                <a:path w="5841540" h="941948">
                  <a:moveTo>
                    <a:pt x="0" y="0"/>
                  </a:moveTo>
                  <a:lnTo>
                    <a:pt x="5841540" y="0"/>
                  </a:lnTo>
                  <a:lnTo>
                    <a:pt x="5841540" y="941948"/>
                  </a:lnTo>
                  <a:lnTo>
                    <a:pt x="0" y="9419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5841540" y="76200"/>
              <a:ext cx="5841540" cy="941948"/>
            </a:xfrm>
            <a:custGeom>
              <a:avLst/>
              <a:gdLst/>
              <a:ahLst/>
              <a:cxnLst/>
              <a:rect l="l" t="t" r="r" b="b"/>
              <a:pathLst>
                <a:path w="5841540" h="941948">
                  <a:moveTo>
                    <a:pt x="0" y="0"/>
                  </a:moveTo>
                  <a:lnTo>
                    <a:pt x="5841540" y="0"/>
                  </a:lnTo>
                  <a:lnTo>
                    <a:pt x="5841540" y="941948"/>
                  </a:lnTo>
                  <a:lnTo>
                    <a:pt x="0" y="9419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5"/>
            <p:cNvSpPr/>
            <p:nvPr/>
          </p:nvSpPr>
          <p:spPr>
            <a:xfrm>
              <a:off x="11683080" y="50800"/>
              <a:ext cx="5841540" cy="941948"/>
            </a:xfrm>
            <a:custGeom>
              <a:avLst/>
              <a:gdLst/>
              <a:ahLst/>
              <a:cxnLst/>
              <a:rect l="l" t="t" r="r" b="b"/>
              <a:pathLst>
                <a:path w="5841540" h="941948">
                  <a:moveTo>
                    <a:pt x="0" y="0"/>
                  </a:moveTo>
                  <a:lnTo>
                    <a:pt x="5841540" y="0"/>
                  </a:lnTo>
                  <a:lnTo>
                    <a:pt x="5841540" y="941948"/>
                  </a:lnTo>
                  <a:lnTo>
                    <a:pt x="0" y="9419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17524620" y="25400"/>
              <a:ext cx="5841540" cy="941948"/>
            </a:xfrm>
            <a:custGeom>
              <a:avLst/>
              <a:gdLst/>
              <a:ahLst/>
              <a:cxnLst/>
              <a:rect l="l" t="t" r="r" b="b"/>
              <a:pathLst>
                <a:path w="5841540" h="941948">
                  <a:moveTo>
                    <a:pt x="0" y="0"/>
                  </a:moveTo>
                  <a:lnTo>
                    <a:pt x="5841540" y="0"/>
                  </a:lnTo>
                  <a:lnTo>
                    <a:pt x="5841540" y="941948"/>
                  </a:lnTo>
                  <a:lnTo>
                    <a:pt x="0" y="9419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/>
            <p:nvPr/>
          </p:nvSpPr>
          <p:spPr>
            <a:xfrm>
              <a:off x="23366160" y="0"/>
              <a:ext cx="5841540" cy="941948"/>
            </a:xfrm>
            <a:custGeom>
              <a:avLst/>
              <a:gdLst/>
              <a:ahLst/>
              <a:cxnLst/>
              <a:rect l="l" t="t" r="r" b="b"/>
              <a:pathLst>
                <a:path w="5841540" h="941948">
                  <a:moveTo>
                    <a:pt x="0" y="0"/>
                  </a:moveTo>
                  <a:lnTo>
                    <a:pt x="5841539" y="0"/>
                  </a:lnTo>
                  <a:lnTo>
                    <a:pt x="5841539" y="941948"/>
                  </a:lnTo>
                  <a:lnTo>
                    <a:pt x="0" y="9419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968863" y="9504339"/>
            <a:ext cx="21905775" cy="782661"/>
            <a:chOff x="0" y="0"/>
            <a:chExt cx="29207699" cy="1043548"/>
          </a:xfrm>
        </p:grpSpPr>
        <p:sp>
          <p:nvSpPr>
            <p:cNvPr id="9" name="Freeform 9"/>
            <p:cNvSpPr/>
            <p:nvPr/>
          </p:nvSpPr>
          <p:spPr>
            <a:xfrm>
              <a:off x="0" y="101600"/>
              <a:ext cx="5841540" cy="941948"/>
            </a:xfrm>
            <a:custGeom>
              <a:avLst/>
              <a:gdLst/>
              <a:ahLst/>
              <a:cxnLst/>
              <a:rect l="l" t="t" r="r" b="b"/>
              <a:pathLst>
                <a:path w="5841540" h="941948">
                  <a:moveTo>
                    <a:pt x="0" y="0"/>
                  </a:moveTo>
                  <a:lnTo>
                    <a:pt x="5841540" y="0"/>
                  </a:lnTo>
                  <a:lnTo>
                    <a:pt x="5841540" y="941948"/>
                  </a:lnTo>
                  <a:lnTo>
                    <a:pt x="0" y="9419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5841540" y="76200"/>
              <a:ext cx="5841540" cy="941948"/>
            </a:xfrm>
            <a:custGeom>
              <a:avLst/>
              <a:gdLst/>
              <a:ahLst/>
              <a:cxnLst/>
              <a:rect l="l" t="t" r="r" b="b"/>
              <a:pathLst>
                <a:path w="5841540" h="941948">
                  <a:moveTo>
                    <a:pt x="0" y="0"/>
                  </a:moveTo>
                  <a:lnTo>
                    <a:pt x="5841540" y="0"/>
                  </a:lnTo>
                  <a:lnTo>
                    <a:pt x="5841540" y="941948"/>
                  </a:lnTo>
                  <a:lnTo>
                    <a:pt x="0" y="9419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1683080" y="50800"/>
              <a:ext cx="5841540" cy="941948"/>
            </a:xfrm>
            <a:custGeom>
              <a:avLst/>
              <a:gdLst/>
              <a:ahLst/>
              <a:cxnLst/>
              <a:rect l="l" t="t" r="r" b="b"/>
              <a:pathLst>
                <a:path w="5841540" h="941948">
                  <a:moveTo>
                    <a:pt x="0" y="0"/>
                  </a:moveTo>
                  <a:lnTo>
                    <a:pt x="5841540" y="0"/>
                  </a:lnTo>
                  <a:lnTo>
                    <a:pt x="5841540" y="941948"/>
                  </a:lnTo>
                  <a:lnTo>
                    <a:pt x="0" y="9419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17524620" y="25400"/>
              <a:ext cx="5841540" cy="941948"/>
            </a:xfrm>
            <a:custGeom>
              <a:avLst/>
              <a:gdLst/>
              <a:ahLst/>
              <a:cxnLst/>
              <a:rect l="l" t="t" r="r" b="b"/>
              <a:pathLst>
                <a:path w="5841540" h="941948">
                  <a:moveTo>
                    <a:pt x="0" y="0"/>
                  </a:moveTo>
                  <a:lnTo>
                    <a:pt x="5841540" y="0"/>
                  </a:lnTo>
                  <a:lnTo>
                    <a:pt x="5841540" y="941948"/>
                  </a:lnTo>
                  <a:lnTo>
                    <a:pt x="0" y="9419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23366160" y="0"/>
              <a:ext cx="5841540" cy="941948"/>
            </a:xfrm>
            <a:custGeom>
              <a:avLst/>
              <a:gdLst/>
              <a:ahLst/>
              <a:cxnLst/>
              <a:rect l="l" t="t" r="r" b="b"/>
              <a:pathLst>
                <a:path w="5841540" h="941948">
                  <a:moveTo>
                    <a:pt x="0" y="0"/>
                  </a:moveTo>
                  <a:lnTo>
                    <a:pt x="5841539" y="0"/>
                  </a:lnTo>
                  <a:lnTo>
                    <a:pt x="5841539" y="941948"/>
                  </a:lnTo>
                  <a:lnTo>
                    <a:pt x="0" y="9419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626279" y="2958711"/>
            <a:ext cx="7633021" cy="5602587"/>
            <a:chOff x="0" y="0"/>
            <a:chExt cx="1511733" cy="110960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511733" cy="1109602"/>
            </a:xfrm>
            <a:custGeom>
              <a:avLst/>
              <a:gdLst/>
              <a:ahLst/>
              <a:cxnLst/>
              <a:rect l="l" t="t" r="r" b="b"/>
              <a:pathLst>
                <a:path w="1511733" h="1109602">
                  <a:moveTo>
                    <a:pt x="51728" y="0"/>
                  </a:moveTo>
                  <a:lnTo>
                    <a:pt x="1460005" y="0"/>
                  </a:lnTo>
                  <a:cubicBezTo>
                    <a:pt x="1488574" y="0"/>
                    <a:pt x="1511733" y="23159"/>
                    <a:pt x="1511733" y="51728"/>
                  </a:cubicBezTo>
                  <a:lnTo>
                    <a:pt x="1511733" y="1057874"/>
                  </a:lnTo>
                  <a:cubicBezTo>
                    <a:pt x="1511733" y="1071593"/>
                    <a:pt x="1506283" y="1084751"/>
                    <a:pt x="1496582" y="1094451"/>
                  </a:cubicBezTo>
                  <a:cubicBezTo>
                    <a:pt x="1486882" y="1104152"/>
                    <a:pt x="1473724" y="1109602"/>
                    <a:pt x="1460005" y="1109602"/>
                  </a:cubicBezTo>
                  <a:lnTo>
                    <a:pt x="51728" y="1109602"/>
                  </a:lnTo>
                  <a:cubicBezTo>
                    <a:pt x="38009" y="1109602"/>
                    <a:pt x="24851" y="1104152"/>
                    <a:pt x="15151" y="1094451"/>
                  </a:cubicBezTo>
                  <a:cubicBezTo>
                    <a:pt x="5450" y="1084751"/>
                    <a:pt x="0" y="1071593"/>
                    <a:pt x="0" y="1057874"/>
                  </a:cubicBezTo>
                  <a:lnTo>
                    <a:pt x="0" y="51728"/>
                  </a:lnTo>
                  <a:cubicBezTo>
                    <a:pt x="0" y="38009"/>
                    <a:pt x="5450" y="24851"/>
                    <a:pt x="15151" y="15151"/>
                  </a:cubicBezTo>
                  <a:cubicBezTo>
                    <a:pt x="24851" y="5450"/>
                    <a:pt x="38009" y="0"/>
                    <a:pt x="51728" y="0"/>
                  </a:cubicBezTo>
                  <a:close/>
                </a:path>
              </a:pathLst>
            </a:custGeom>
            <a:solidFill>
              <a:srgbClr val="FFBEA3"/>
            </a:solidFill>
            <a:ln w="38100" cap="rnd">
              <a:solidFill>
                <a:srgbClr val="EA2627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1511733" cy="1147702"/>
            </a:xfrm>
            <a:prstGeom prst="rect">
              <a:avLst/>
            </a:prstGeom>
          </p:spPr>
          <p:txBody>
            <a:bodyPr lIns="65540" tIns="65540" rIns="65540" bIns="6554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2546212" y="2120445"/>
            <a:ext cx="5951418" cy="7383893"/>
          </a:xfrm>
          <a:custGeom>
            <a:avLst/>
            <a:gdLst/>
            <a:ahLst/>
            <a:cxnLst/>
            <a:rect l="l" t="t" r="r" b="b"/>
            <a:pathLst>
              <a:path w="5951418" h="7383893">
                <a:moveTo>
                  <a:pt x="0" y="0"/>
                </a:moveTo>
                <a:lnTo>
                  <a:pt x="5951418" y="0"/>
                </a:lnTo>
                <a:lnTo>
                  <a:pt x="5951418" y="7383894"/>
                </a:lnTo>
                <a:lnTo>
                  <a:pt x="0" y="73838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9830900" y="3308043"/>
            <a:ext cx="7428400" cy="5253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45"/>
              </a:lnSpc>
            </a:pPr>
            <a:r>
              <a:rPr lang="en-US" sz="3460">
                <a:solidFill>
                  <a:srgbClr val="000000"/>
                </a:solidFill>
                <a:latin typeface="Fredoka"/>
                <a:ea typeface="Fredoka"/>
                <a:cs typeface="Fredoka"/>
                <a:sym typeface="Fredoka"/>
              </a:rPr>
              <a:t>Describe a budget in your own words.</a:t>
            </a:r>
          </a:p>
          <a:p>
            <a:pPr algn="l">
              <a:lnSpc>
                <a:spcPts val="2768"/>
              </a:lnSpc>
            </a:pPr>
            <a:endParaRPr lang="en-US" sz="3460">
              <a:solidFill>
                <a:srgbClr val="000000"/>
              </a:solidFill>
              <a:latin typeface="Fredoka"/>
              <a:ea typeface="Fredoka"/>
              <a:cs typeface="Fredoka"/>
              <a:sym typeface="Fredoka"/>
            </a:endParaRPr>
          </a:p>
          <a:p>
            <a:pPr algn="l">
              <a:lnSpc>
                <a:spcPts val="4845"/>
              </a:lnSpc>
            </a:pPr>
            <a:r>
              <a:rPr lang="en-US" sz="3460">
                <a:solidFill>
                  <a:srgbClr val="000000"/>
                </a:solidFill>
                <a:latin typeface="Fredoka"/>
                <a:ea typeface="Fredoka"/>
                <a:cs typeface="Fredoka"/>
                <a:sym typeface="Fredoka"/>
              </a:rPr>
              <a:t>How hard was it to prioritize your cafe choices? </a:t>
            </a:r>
          </a:p>
          <a:p>
            <a:pPr algn="l">
              <a:lnSpc>
                <a:spcPts val="4845"/>
              </a:lnSpc>
            </a:pPr>
            <a:endParaRPr lang="en-US" sz="3460">
              <a:solidFill>
                <a:srgbClr val="000000"/>
              </a:solidFill>
              <a:latin typeface="Fredoka"/>
              <a:ea typeface="Fredoka"/>
              <a:cs typeface="Fredoka"/>
              <a:sym typeface="Fredoka"/>
            </a:endParaRPr>
          </a:p>
          <a:p>
            <a:pPr algn="l">
              <a:lnSpc>
                <a:spcPts val="4845"/>
              </a:lnSpc>
              <a:spcBef>
                <a:spcPct val="0"/>
              </a:spcBef>
            </a:pPr>
            <a:r>
              <a:rPr lang="en-US" sz="3460">
                <a:solidFill>
                  <a:srgbClr val="000000"/>
                </a:solidFill>
                <a:latin typeface="Fredoka"/>
                <a:ea typeface="Fredoka"/>
                <a:cs typeface="Fredoka"/>
                <a:sym typeface="Fredoka"/>
              </a:rPr>
              <a:t>How confident do you feel about budgets?</a:t>
            </a:r>
          </a:p>
          <a:p>
            <a:pPr algn="l">
              <a:lnSpc>
                <a:spcPts val="4845"/>
              </a:lnSpc>
              <a:spcBef>
                <a:spcPct val="0"/>
              </a:spcBef>
            </a:pPr>
            <a:endParaRPr lang="en-US" sz="3460">
              <a:solidFill>
                <a:srgbClr val="000000"/>
              </a:solidFill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6570211" y="724831"/>
            <a:ext cx="6635679" cy="1290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645"/>
              </a:lnSpc>
              <a:spcBef>
                <a:spcPct val="0"/>
              </a:spcBef>
            </a:pPr>
            <a:r>
              <a:rPr lang="en-US" sz="7604">
                <a:solidFill>
                  <a:srgbClr val="000000"/>
                </a:solidFill>
                <a:latin typeface="Carter One"/>
                <a:ea typeface="Carter One"/>
                <a:cs typeface="Carter One"/>
                <a:sym typeface="Carter One"/>
              </a:rPr>
              <a:t>EXIT TICKET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292</Words>
  <Application>Microsoft Office PowerPoint</Application>
  <PresentationFormat>Custom</PresentationFormat>
  <Paragraphs>38</Paragraphs>
  <Slides>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Handyman</vt:lpstr>
      <vt:lpstr>Carter One</vt:lpstr>
      <vt:lpstr>Arial</vt:lpstr>
      <vt:lpstr>Fredoka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Budget Presentation - SS 1st Grade</dc:title>
  <dc:creator>Kristen Townsend</dc:creator>
  <cp:lastModifiedBy>Townsend, Kristen .</cp:lastModifiedBy>
  <cp:revision>2</cp:revision>
  <dcterms:created xsi:type="dcterms:W3CDTF">2006-08-16T00:00:00Z</dcterms:created>
  <dcterms:modified xsi:type="dcterms:W3CDTF">2026-06-05T04:28:20Z</dcterms:modified>
  <dc:identifier>DAHLq0O38Cg</dc:identifier>
</cp:coreProperties>
</file>