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Monterchi Sans" panose="020B0604020202020204" charset="0"/>
      <p:regular r:id="rId18"/>
    </p:embeddedFont>
    <p:embeddedFont>
      <p:font typeface="Monterchi Sans Bold" panose="020B0604020202020204" charset="0"/>
      <p:regular r:id="rId19"/>
    </p:embeddedFont>
    <p:embeddedFont>
      <p:font typeface="Monterchi Sans Bold Italics" panose="020B0604020202020204" charset="0"/>
      <p:regular r:id="rId20"/>
    </p:embeddedFont>
    <p:embeddedFont>
      <p:font typeface="Obra Letra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156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2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hyperlink" Target="https://allthatsinteresting.com/japanese-american-internment-stories" TargetMode="External"/><Relationship Id="rId5" Type="http://schemas.openxmlformats.org/officeDocument/2006/relationships/image" Target="../media/image26.svg"/><Relationship Id="rId10" Type="http://schemas.openxmlformats.org/officeDocument/2006/relationships/image" Target="../media/image28.png"/><Relationship Id="rId4" Type="http://schemas.openxmlformats.org/officeDocument/2006/relationships/image" Target="../media/image4.svg"/><Relationship Id="rId9" Type="http://schemas.openxmlformats.org/officeDocument/2006/relationships/image" Target="../media/image9.svg"/></Relationships>
</file>

<file path=ppt/slides/_rels/slide11.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2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hyperlink" Target="https://oac.cdlib.org/ark:/13030/hb6290111f/?order=2&amp;brand=oac4" TargetMode="External"/><Relationship Id="rId5" Type="http://schemas.openxmlformats.org/officeDocument/2006/relationships/image" Target="../media/image26.svg"/><Relationship Id="rId10" Type="http://schemas.openxmlformats.org/officeDocument/2006/relationships/image" Target="../media/image29.png"/><Relationship Id="rId4" Type="http://schemas.openxmlformats.org/officeDocument/2006/relationships/image" Target="../media/image4.svg"/><Relationship Id="rId9" Type="http://schemas.openxmlformats.org/officeDocument/2006/relationships/image" Target="../media/image9.svg"/></Relationships>
</file>

<file path=ppt/slides/_rels/slide12.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jpeg"/><Relationship Id="rId7" Type="http://schemas.openxmlformats.org/officeDocument/2006/relationships/image" Target="../media/image17.svg"/><Relationship Id="rId2" Type="http://schemas.openxmlformats.org/officeDocument/2006/relationships/slideLayout" Target="../slideLayouts/slideLayout7.xml"/><Relationship Id="rId1" Type="http://schemas.openxmlformats.org/officeDocument/2006/relationships/video" Target="https://youtu.be/_e1s2kwSPwU" TargetMode="External"/><Relationship Id="rId6" Type="http://schemas.openxmlformats.org/officeDocument/2006/relationships/image" Target="../media/image16.svg"/><Relationship Id="rId5" Type="http://schemas.openxmlformats.org/officeDocument/2006/relationships/image" Target="../media/image22.svg"/><Relationship Id="rId4" Type="http://schemas.openxmlformats.org/officeDocument/2006/relationships/image" Target="../media/image3.png"/><Relationship Id="rId9" Type="http://schemas.openxmlformats.org/officeDocument/2006/relationships/hyperlink" Target="https://youtu.be/_e1s2kwSPwU?si=z67AvaN6JptlkA2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png"/><Relationship Id="rId7" Type="http://schemas.openxmlformats.org/officeDocument/2006/relationships/image" Target="../media/image1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hyperlink" Target="https://ddr.densho.org/ddr-densho-67-73/" TargetMode="External"/><Relationship Id="rId10" Type="http://schemas.openxmlformats.org/officeDocument/2006/relationships/image" Target="../media/image30.png"/><Relationship Id="rId4" Type="http://schemas.openxmlformats.org/officeDocument/2006/relationships/image" Target="../media/image5.png"/><Relationship Id="rId9"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hyperlink" Target="https://ddr.densho.org/ddr-densho-67-11/" TargetMode="Externa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3.svg"/><Relationship Id="rId4" Type="http://schemas.openxmlformats.org/officeDocument/2006/relationships/image" Target="../media/image4.svg"/><Relationship Id="rId9" Type="http://schemas.openxmlformats.org/officeDocument/2006/relationships/hyperlink" Target="https://home.nps.gov/places/amch_cemetery.ht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joshblackman.com/blog/2014/02/17/constitutional-faces-korematsu-v-united-states/"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20.svg"/><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11.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14.pn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7.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hyperlink" Target="https://youtu.be/DNV8enpVwok?si=1WotRQexwY009bMw" TargetMode="External"/><Relationship Id="rId3" Type="http://schemas.openxmlformats.org/officeDocument/2006/relationships/image" Target="../media/image1.jpeg"/><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video" Target="https://youtu.be/DNV8enpVwok" TargetMode="External"/><Relationship Id="rId6" Type="http://schemas.openxmlformats.org/officeDocument/2006/relationships/image" Target="../media/image20.sv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22.svg"/></Relationships>
</file>

<file path=ppt/slides/_rels/slide6.xml.rels><?xml version="1.0" encoding="UTF-8" standalone="yes"?>
<Relationships xmlns="http://schemas.openxmlformats.org/package/2006/relationships"><Relationship Id="rId8" Type="http://schemas.openxmlformats.org/officeDocument/2006/relationships/hyperlink" Target="https://www.military.com/daily-news/2021/12/07/14-rarely-seen-photos-reveal-horror-of-attack-pearl-harbor.html" TargetMode="External"/><Relationship Id="rId3" Type="http://schemas.openxmlformats.org/officeDocument/2006/relationships/image" Target="../media/image3.png"/><Relationship Id="rId7"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6.svg"/><Relationship Id="rId4" Type="http://schemas.openxmlformats.org/officeDocument/2006/relationships/image" Target="../media/image22.svg"/></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11.png"/><Relationship Id="rId10" Type="http://schemas.openxmlformats.org/officeDocument/2006/relationships/hyperlink" Target="https://www.dailymail.co.uk/news/article-2347618/Signed-draft-FDRs-Day-That-Will-Live-In-Infamy-speech-sale-1million-pricetag.html" TargetMode="External"/><Relationship Id="rId4" Type="http://schemas.openxmlformats.org/officeDocument/2006/relationships/image" Target="../media/image22.svg"/><Relationship Id="rId9"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3.png"/><Relationship Id="rId7" Type="http://schemas.openxmlformats.org/officeDocument/2006/relationships/image" Target="../media/image16.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5.png"/><Relationship Id="rId10" Type="http://schemas.openxmlformats.org/officeDocument/2006/relationships/image" Target="../media/image22.svg"/><Relationship Id="rId4" Type="http://schemas.openxmlformats.org/officeDocument/2006/relationships/hyperlink" Target="https://archive.org/details/InstructionToAllPersonOfJapaneseAncestry1942" TargetMode="External"/><Relationship Id="rId9"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hyperlink" Target="https://www.bainbridgereview.com/news/bringing-people-together-so-much-better-than-division/"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2.svg"/><Relationship Id="rId5" Type="http://schemas.openxmlformats.org/officeDocument/2006/relationships/image" Target="../media/image26.svg"/><Relationship Id="rId10" Type="http://schemas.openxmlformats.org/officeDocument/2006/relationships/image" Target="../media/image27.png"/><Relationship Id="rId4" Type="http://schemas.openxmlformats.org/officeDocument/2006/relationships/image" Target="../media/image4.svg"/><Relationship Id="rId9"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sp>
        <p:nvSpPr>
          <p:cNvPr id="3" name="Freeform 3"/>
          <p:cNvSpPr/>
          <p:nvPr/>
        </p:nvSpPr>
        <p:spPr>
          <a:xfrm rot="-10800000">
            <a:off x="2922672" y="599614"/>
            <a:ext cx="12364270" cy="9261962"/>
          </a:xfrm>
          <a:custGeom>
            <a:avLst/>
            <a:gdLst/>
            <a:ahLst/>
            <a:cxnLst/>
            <a:rect l="l" t="t" r="r" b="b"/>
            <a:pathLst>
              <a:path w="12364270" h="9261962">
                <a:moveTo>
                  <a:pt x="0" y="0"/>
                </a:moveTo>
                <a:lnTo>
                  <a:pt x="12364270" y="0"/>
                </a:lnTo>
                <a:lnTo>
                  <a:pt x="12364270" y="9261962"/>
                </a:lnTo>
                <a:lnTo>
                  <a:pt x="0" y="926196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4" name="Group 4"/>
          <p:cNvGrpSpPr/>
          <p:nvPr/>
        </p:nvGrpSpPr>
        <p:grpSpPr>
          <a:xfrm>
            <a:off x="-1778953" y="-1335955"/>
            <a:ext cx="4285771" cy="12790609"/>
            <a:chOff x="0" y="0"/>
            <a:chExt cx="3263900" cy="9740900"/>
          </a:xfrm>
        </p:grpSpPr>
        <p:sp>
          <p:nvSpPr>
            <p:cNvPr id="5" name="Freeform 5"/>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4"/>
              <a:stretch>
                <a:fillRect l="-99892" r="-99892"/>
              </a:stretch>
            </a:blipFill>
          </p:spPr>
          <p:txBody>
            <a:bodyPr/>
            <a:lstStyle/>
            <a:p>
              <a:endParaRPr lang="en-US"/>
            </a:p>
          </p:txBody>
        </p:sp>
      </p:grpSp>
      <p:grpSp>
        <p:nvGrpSpPr>
          <p:cNvPr id="6" name="Group 6"/>
          <p:cNvGrpSpPr/>
          <p:nvPr/>
        </p:nvGrpSpPr>
        <p:grpSpPr>
          <a:xfrm rot="-10800000">
            <a:off x="15521821" y="-1106493"/>
            <a:ext cx="4285771" cy="12790609"/>
            <a:chOff x="0" y="0"/>
            <a:chExt cx="3263900" cy="9740900"/>
          </a:xfrm>
        </p:grpSpPr>
        <p:sp>
          <p:nvSpPr>
            <p:cNvPr id="7" name="Freeform 7"/>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4"/>
              <a:stretch>
                <a:fillRect l="-99892" r="-99892"/>
              </a:stretch>
            </a:blipFill>
          </p:spPr>
          <p:txBody>
            <a:bodyPr/>
            <a:lstStyle/>
            <a:p>
              <a:endParaRPr lang="en-US"/>
            </a:p>
          </p:txBody>
        </p:sp>
      </p:grpSp>
      <p:sp>
        <p:nvSpPr>
          <p:cNvPr id="8" name="TextBox 8"/>
          <p:cNvSpPr txBox="1"/>
          <p:nvPr/>
        </p:nvSpPr>
        <p:spPr>
          <a:xfrm>
            <a:off x="4071575" y="2998269"/>
            <a:ext cx="10144851" cy="5924248"/>
          </a:xfrm>
          <a:prstGeom prst="rect">
            <a:avLst/>
          </a:prstGeom>
        </p:spPr>
        <p:txBody>
          <a:bodyPr lIns="0" tIns="0" rIns="0" bIns="0" rtlCol="0" anchor="t">
            <a:spAutoFit/>
          </a:bodyPr>
          <a:lstStyle/>
          <a:p>
            <a:pPr algn="ctr">
              <a:lnSpc>
                <a:spcPts val="15101"/>
              </a:lnSpc>
            </a:pPr>
            <a:r>
              <a:rPr lang="en-US" sz="15409" b="1">
                <a:solidFill>
                  <a:srgbClr val="493423"/>
                </a:solidFill>
                <a:latin typeface="Obra Letra Bold"/>
                <a:ea typeface="Obra Letra Bold"/>
                <a:cs typeface="Obra Letra Bold"/>
                <a:sym typeface="Obra Letra Bold"/>
              </a:rPr>
              <a:t>Digital Journey Box</a:t>
            </a:r>
          </a:p>
        </p:txBody>
      </p:sp>
      <p:sp>
        <p:nvSpPr>
          <p:cNvPr id="9" name="Freeform 9"/>
          <p:cNvSpPr/>
          <p:nvPr/>
        </p:nvSpPr>
        <p:spPr>
          <a:xfrm>
            <a:off x="10693732" y="2072720"/>
            <a:ext cx="2454707" cy="522183"/>
          </a:xfrm>
          <a:custGeom>
            <a:avLst/>
            <a:gdLst/>
            <a:ahLst/>
            <a:cxnLst/>
            <a:rect l="l" t="t" r="r" b="b"/>
            <a:pathLst>
              <a:path w="2454707" h="522183">
                <a:moveTo>
                  <a:pt x="0" y="0"/>
                </a:moveTo>
                <a:lnTo>
                  <a:pt x="2454707" y="0"/>
                </a:lnTo>
                <a:lnTo>
                  <a:pt x="2454707" y="522183"/>
                </a:lnTo>
                <a:lnTo>
                  <a:pt x="0" y="52218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rot="-10800000" flipV="1">
            <a:off x="4857693" y="2013818"/>
            <a:ext cx="2731595" cy="581085"/>
          </a:xfrm>
          <a:custGeom>
            <a:avLst/>
            <a:gdLst/>
            <a:ahLst/>
            <a:cxnLst/>
            <a:rect l="l" t="t" r="r" b="b"/>
            <a:pathLst>
              <a:path w="2731595" h="581085">
                <a:moveTo>
                  <a:pt x="0" y="581085"/>
                </a:moveTo>
                <a:lnTo>
                  <a:pt x="2731595" y="581085"/>
                </a:lnTo>
                <a:lnTo>
                  <a:pt x="2731595" y="0"/>
                </a:lnTo>
                <a:lnTo>
                  <a:pt x="0" y="0"/>
                </a:lnTo>
                <a:lnTo>
                  <a:pt x="0" y="581085"/>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995610" y="6033532"/>
            <a:ext cx="5853303" cy="8229600"/>
          </a:xfrm>
          <a:custGeom>
            <a:avLst/>
            <a:gdLst/>
            <a:ahLst/>
            <a:cxnLst/>
            <a:rect l="l" t="t" r="r" b="b"/>
            <a:pathLst>
              <a:path w="5853303" h="8229600">
                <a:moveTo>
                  <a:pt x="0" y="0"/>
                </a:moveTo>
                <a:lnTo>
                  <a:pt x="5853303" y="0"/>
                </a:lnTo>
                <a:lnTo>
                  <a:pt x="5853303" y="8229600"/>
                </a:lnTo>
                <a:lnTo>
                  <a:pt x="0" y="8229600"/>
                </a:lnTo>
                <a:lnTo>
                  <a:pt x="0" y="0"/>
                </a:lnTo>
                <a:close/>
              </a:path>
            </a:pathLst>
          </a:custGeom>
          <a:blipFill>
            <a:blip r:embed="rId6"/>
            <a:stretch>
              <a:fillRect/>
            </a:stretch>
          </a:blipFill>
        </p:spPr>
        <p:txBody>
          <a:bodyPr/>
          <a:lstStyle/>
          <a:p>
            <a:endParaRPr lang="en-US"/>
          </a:p>
        </p:txBody>
      </p:sp>
      <p:sp>
        <p:nvSpPr>
          <p:cNvPr id="12" name="Freeform 12"/>
          <p:cNvSpPr/>
          <p:nvPr/>
        </p:nvSpPr>
        <p:spPr>
          <a:xfrm rot="-9606859" flipH="1">
            <a:off x="14738055" y="-3515186"/>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6"/>
            <a:stretch>
              <a:fillRect/>
            </a:stretch>
          </a:blipFill>
        </p:spPr>
        <p:txBody>
          <a:bodyPr/>
          <a:lstStyle/>
          <a:p>
            <a:endParaRPr lang="en-US"/>
          </a:p>
        </p:txBody>
      </p:sp>
      <p:sp>
        <p:nvSpPr>
          <p:cNvPr id="13" name="Freeform 13"/>
          <p:cNvSpPr/>
          <p:nvPr/>
        </p:nvSpPr>
        <p:spPr>
          <a:xfrm>
            <a:off x="15790671" y="5007114"/>
            <a:ext cx="1406488" cy="1468408"/>
          </a:xfrm>
          <a:custGeom>
            <a:avLst/>
            <a:gdLst/>
            <a:ahLst/>
            <a:cxnLst/>
            <a:rect l="l" t="t" r="r" b="b"/>
            <a:pathLst>
              <a:path w="1406488" h="1468408">
                <a:moveTo>
                  <a:pt x="0" y="0"/>
                </a:moveTo>
                <a:lnTo>
                  <a:pt x="1406488" y="0"/>
                </a:lnTo>
                <a:lnTo>
                  <a:pt x="1406488" y="1468408"/>
                </a:lnTo>
                <a:lnTo>
                  <a:pt x="0" y="1468408"/>
                </a:lnTo>
                <a:lnTo>
                  <a:pt x="0" y="0"/>
                </a:lnTo>
                <a:close/>
              </a:path>
            </a:pathLst>
          </a:custGeom>
          <a:blipFill>
            <a:blip>
              <a:extLst>
                <a:ext uri="{96DAC541-7B7A-43D3-8B79-37D633B846F1}">
                  <asvg:svgBlip xmlns:asvg="http://schemas.microsoft.com/office/drawing/2016/SVG/main" r:embed="rId7"/>
                </a:ext>
              </a:extLst>
            </a:blip>
            <a:stretch>
              <a:fillRect l="-101042" t="-84932" b="-11017"/>
            </a:stretch>
          </a:blipFill>
        </p:spPr>
        <p:txBody>
          <a:bodyPr/>
          <a:lstStyle/>
          <a:p>
            <a:endParaRPr lang="en-US"/>
          </a:p>
        </p:txBody>
      </p:sp>
      <p:sp>
        <p:nvSpPr>
          <p:cNvPr id="14" name="Freeform 14"/>
          <p:cNvSpPr/>
          <p:nvPr/>
        </p:nvSpPr>
        <p:spPr>
          <a:xfrm>
            <a:off x="15274171" y="4195924"/>
            <a:ext cx="1033001" cy="1078478"/>
          </a:xfrm>
          <a:custGeom>
            <a:avLst/>
            <a:gdLst/>
            <a:ahLst/>
            <a:cxnLst/>
            <a:rect l="l" t="t" r="r" b="b"/>
            <a:pathLst>
              <a:path w="1033001" h="1078478">
                <a:moveTo>
                  <a:pt x="0" y="0"/>
                </a:moveTo>
                <a:lnTo>
                  <a:pt x="1033001" y="0"/>
                </a:lnTo>
                <a:lnTo>
                  <a:pt x="1033001" y="1078478"/>
                </a:lnTo>
                <a:lnTo>
                  <a:pt x="0" y="1078478"/>
                </a:lnTo>
                <a:lnTo>
                  <a:pt x="0" y="0"/>
                </a:lnTo>
                <a:close/>
              </a:path>
            </a:pathLst>
          </a:custGeom>
          <a:blipFill>
            <a:blip>
              <a:extLst>
                <a:ext uri="{96DAC541-7B7A-43D3-8B79-37D633B846F1}">
                  <asvg:svgBlip xmlns:asvg="http://schemas.microsoft.com/office/drawing/2016/SVG/main" r:embed="rId7"/>
                </a:ext>
              </a:extLst>
            </a:blip>
            <a:stretch>
              <a:fillRect l="-101042" t="-84932" b="-11017"/>
            </a:stretch>
          </a:blipFill>
        </p:spPr>
        <p:txBody>
          <a:bodyPr/>
          <a:lstStyle/>
          <a:p>
            <a:endParaRPr lang="en-US"/>
          </a:p>
        </p:txBody>
      </p:sp>
      <p:sp>
        <p:nvSpPr>
          <p:cNvPr id="15" name="Freeform 15"/>
          <p:cNvSpPr/>
          <p:nvPr/>
        </p:nvSpPr>
        <p:spPr>
          <a:xfrm>
            <a:off x="764804" y="3590941"/>
            <a:ext cx="1406488" cy="1468408"/>
          </a:xfrm>
          <a:custGeom>
            <a:avLst/>
            <a:gdLst/>
            <a:ahLst/>
            <a:cxnLst/>
            <a:rect l="l" t="t" r="r" b="b"/>
            <a:pathLst>
              <a:path w="1406488" h="1468408">
                <a:moveTo>
                  <a:pt x="0" y="0"/>
                </a:moveTo>
                <a:lnTo>
                  <a:pt x="1406488" y="0"/>
                </a:lnTo>
                <a:lnTo>
                  <a:pt x="1406488" y="1468408"/>
                </a:lnTo>
                <a:lnTo>
                  <a:pt x="0" y="1468408"/>
                </a:lnTo>
                <a:lnTo>
                  <a:pt x="0" y="0"/>
                </a:lnTo>
                <a:close/>
              </a:path>
            </a:pathLst>
          </a:custGeom>
          <a:blipFill>
            <a:blip>
              <a:extLst>
                <a:ext uri="{96DAC541-7B7A-43D3-8B79-37D633B846F1}">
                  <asvg:svgBlip xmlns:asvg="http://schemas.microsoft.com/office/drawing/2016/SVG/main" r:embed="rId7"/>
                </a:ext>
              </a:extLst>
            </a:blip>
            <a:stretch>
              <a:fillRect l="-101042" t="-84932" b="-11017"/>
            </a:stretch>
          </a:blipFill>
        </p:spPr>
        <p:txBody>
          <a:bodyPr/>
          <a:lstStyle/>
          <a:p>
            <a:endParaRPr lang="en-US"/>
          </a:p>
        </p:txBody>
      </p:sp>
      <p:sp>
        <p:nvSpPr>
          <p:cNvPr id="16" name="Freeform 16"/>
          <p:cNvSpPr/>
          <p:nvPr/>
        </p:nvSpPr>
        <p:spPr>
          <a:xfrm>
            <a:off x="1654792" y="4604261"/>
            <a:ext cx="1033001" cy="1078478"/>
          </a:xfrm>
          <a:custGeom>
            <a:avLst/>
            <a:gdLst/>
            <a:ahLst/>
            <a:cxnLst/>
            <a:rect l="l" t="t" r="r" b="b"/>
            <a:pathLst>
              <a:path w="1033001" h="1078478">
                <a:moveTo>
                  <a:pt x="0" y="0"/>
                </a:moveTo>
                <a:lnTo>
                  <a:pt x="1033001" y="0"/>
                </a:lnTo>
                <a:lnTo>
                  <a:pt x="1033001" y="1078478"/>
                </a:lnTo>
                <a:lnTo>
                  <a:pt x="0" y="1078478"/>
                </a:lnTo>
                <a:lnTo>
                  <a:pt x="0" y="0"/>
                </a:lnTo>
                <a:close/>
              </a:path>
            </a:pathLst>
          </a:custGeom>
          <a:blipFill>
            <a:blip>
              <a:extLst>
                <a:ext uri="{96DAC541-7B7A-43D3-8B79-37D633B846F1}">
                  <asvg:svgBlip xmlns:asvg="http://schemas.microsoft.com/office/drawing/2016/SVG/main" r:embed="rId7"/>
                </a:ext>
              </a:extLst>
            </a:blip>
            <a:stretch>
              <a:fillRect l="-101042" t="-84932" b="-11017"/>
            </a:stretch>
          </a:blipFill>
        </p:spPr>
        <p:txBody>
          <a:bodyPr/>
          <a:lstStyle/>
          <a:p>
            <a:endParaRPr lang="en-US"/>
          </a:p>
        </p:txBody>
      </p:sp>
      <p:grpSp>
        <p:nvGrpSpPr>
          <p:cNvPr id="17" name="Group 17"/>
          <p:cNvGrpSpPr/>
          <p:nvPr/>
        </p:nvGrpSpPr>
        <p:grpSpPr>
          <a:xfrm>
            <a:off x="1931042" y="1028700"/>
            <a:ext cx="2926652" cy="2865432"/>
            <a:chOff x="0" y="0"/>
            <a:chExt cx="3902202" cy="3820576"/>
          </a:xfrm>
        </p:grpSpPr>
        <p:sp>
          <p:nvSpPr>
            <p:cNvPr id="18" name="Freeform 18"/>
            <p:cNvSpPr/>
            <p:nvPr/>
          </p:nvSpPr>
          <p:spPr>
            <a:xfrm rot="-3636955">
              <a:off x="587174" y="439152"/>
              <a:ext cx="2727855" cy="2942271"/>
            </a:xfrm>
            <a:custGeom>
              <a:avLst/>
              <a:gdLst/>
              <a:ahLst/>
              <a:cxnLst/>
              <a:rect l="l" t="t" r="r" b="b"/>
              <a:pathLst>
                <a:path w="2727855" h="2942271">
                  <a:moveTo>
                    <a:pt x="0" y="0"/>
                  </a:moveTo>
                  <a:lnTo>
                    <a:pt x="2727854" y="0"/>
                  </a:lnTo>
                  <a:lnTo>
                    <a:pt x="2727854" y="2942272"/>
                  </a:lnTo>
                  <a:lnTo>
                    <a:pt x="0" y="2942272"/>
                  </a:lnTo>
                  <a:lnTo>
                    <a:pt x="0" y="0"/>
                  </a:lnTo>
                  <a:close/>
                </a:path>
              </a:pathLst>
            </a:custGeom>
            <a:blipFill>
              <a:blip r:embed="rId8"/>
              <a:stretch>
                <a:fillRect/>
              </a:stretch>
            </a:blipFill>
          </p:spPr>
          <p:txBody>
            <a:bodyPr/>
            <a:lstStyle/>
            <a:p>
              <a:endParaRPr lang="en-US"/>
            </a:p>
          </p:txBody>
        </p:sp>
        <p:sp>
          <p:nvSpPr>
            <p:cNvPr id="19" name="Freeform 19"/>
            <p:cNvSpPr/>
            <p:nvPr/>
          </p:nvSpPr>
          <p:spPr>
            <a:xfrm>
              <a:off x="810223" y="964749"/>
              <a:ext cx="1997673" cy="2005192"/>
            </a:xfrm>
            <a:custGeom>
              <a:avLst/>
              <a:gdLst/>
              <a:ahLst/>
              <a:cxnLst/>
              <a:rect l="l" t="t" r="r" b="b"/>
              <a:pathLst>
                <a:path w="1997673" h="2005192">
                  <a:moveTo>
                    <a:pt x="0" y="0"/>
                  </a:moveTo>
                  <a:lnTo>
                    <a:pt x="1997673" y="0"/>
                  </a:lnTo>
                  <a:lnTo>
                    <a:pt x="1997673" y="2005193"/>
                  </a:lnTo>
                  <a:lnTo>
                    <a:pt x="0" y="200519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0" name="Freeform 20"/>
            <p:cNvSpPr/>
            <p:nvPr/>
          </p:nvSpPr>
          <p:spPr>
            <a:xfrm>
              <a:off x="338077" y="1469127"/>
              <a:ext cx="2333783" cy="1169809"/>
            </a:xfrm>
            <a:custGeom>
              <a:avLst/>
              <a:gdLst/>
              <a:ahLst/>
              <a:cxnLst/>
              <a:rect l="l" t="t" r="r" b="b"/>
              <a:pathLst>
                <a:path w="2333783" h="1169809">
                  <a:moveTo>
                    <a:pt x="0" y="0"/>
                  </a:moveTo>
                  <a:lnTo>
                    <a:pt x="2333782" y="0"/>
                  </a:lnTo>
                  <a:lnTo>
                    <a:pt x="2333782" y="1169809"/>
                  </a:lnTo>
                  <a:lnTo>
                    <a:pt x="0" y="1169809"/>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860767"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TextBox 7"/>
          <p:cNvSpPr txBox="1"/>
          <p:nvPr/>
        </p:nvSpPr>
        <p:spPr>
          <a:xfrm>
            <a:off x="3061423" y="160258"/>
            <a:ext cx="7505562" cy="1053347"/>
          </a:xfrm>
          <a:prstGeom prst="rect">
            <a:avLst/>
          </a:prstGeom>
        </p:spPr>
        <p:txBody>
          <a:bodyPr lIns="0" tIns="0" rIns="0" bIns="0" rtlCol="0" anchor="t">
            <a:spAutoFit/>
          </a:bodyPr>
          <a:lstStyle/>
          <a:p>
            <a:pPr algn="l">
              <a:lnSpc>
                <a:spcPts val="7702"/>
              </a:lnSpc>
            </a:pPr>
            <a:r>
              <a:rPr lang="en-US" sz="7859" b="1">
                <a:solidFill>
                  <a:srgbClr val="F3F1DB"/>
                </a:solidFill>
                <a:latin typeface="Obra Letra Bold"/>
                <a:ea typeface="Obra Letra Bold"/>
                <a:cs typeface="Obra Letra Bold"/>
                <a:sym typeface="Obra Letra Bold"/>
              </a:rPr>
              <a:t>Primary Visual</a:t>
            </a:r>
          </a:p>
        </p:txBody>
      </p:sp>
      <p:grpSp>
        <p:nvGrpSpPr>
          <p:cNvPr id="8" name="Group 8"/>
          <p:cNvGrpSpPr/>
          <p:nvPr/>
        </p:nvGrpSpPr>
        <p:grpSpPr>
          <a:xfrm>
            <a:off x="3723755" y="2218531"/>
            <a:ext cx="5247937" cy="708108"/>
            <a:chOff x="0" y="0"/>
            <a:chExt cx="6997249" cy="944144"/>
          </a:xfrm>
        </p:grpSpPr>
        <p:sp>
          <p:nvSpPr>
            <p:cNvPr id="9" name="Freeform 9"/>
            <p:cNvSpPr/>
            <p:nvPr/>
          </p:nvSpPr>
          <p:spPr>
            <a:xfrm>
              <a:off x="4042210" y="157763"/>
              <a:ext cx="2955039" cy="628617"/>
            </a:xfrm>
            <a:custGeom>
              <a:avLst/>
              <a:gdLst/>
              <a:ahLst/>
              <a:cxnLst/>
              <a:rect l="l" t="t" r="r" b="b"/>
              <a:pathLst>
                <a:path w="2955039" h="628617">
                  <a:moveTo>
                    <a:pt x="0" y="0"/>
                  </a:moveTo>
                  <a:lnTo>
                    <a:pt x="2955039" y="0"/>
                  </a:lnTo>
                  <a:lnTo>
                    <a:pt x="2955039" y="628618"/>
                  </a:lnTo>
                  <a:lnTo>
                    <a:pt x="0" y="62861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rot="-10800000" flipV="1">
              <a:off x="0" y="157763"/>
              <a:ext cx="2955039" cy="628617"/>
            </a:xfrm>
            <a:custGeom>
              <a:avLst/>
              <a:gdLst/>
              <a:ahLst/>
              <a:cxnLst/>
              <a:rect l="l" t="t" r="r" b="b"/>
              <a:pathLst>
                <a:path w="2955039" h="628617">
                  <a:moveTo>
                    <a:pt x="0" y="628618"/>
                  </a:moveTo>
                  <a:lnTo>
                    <a:pt x="2955039" y="628618"/>
                  </a:lnTo>
                  <a:lnTo>
                    <a:pt x="2955039" y="0"/>
                  </a:lnTo>
                  <a:lnTo>
                    <a:pt x="0" y="0"/>
                  </a:lnTo>
                  <a:lnTo>
                    <a:pt x="0" y="628618"/>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rot="-5400000">
              <a:off x="2975822" y="-20783"/>
              <a:ext cx="944144" cy="985709"/>
            </a:xfrm>
            <a:custGeom>
              <a:avLst/>
              <a:gdLst/>
              <a:ahLst/>
              <a:cxnLst/>
              <a:rect l="l" t="t" r="r" b="b"/>
              <a:pathLst>
                <a:path w="944144" h="985709">
                  <a:moveTo>
                    <a:pt x="0" y="0"/>
                  </a:moveTo>
                  <a:lnTo>
                    <a:pt x="944144" y="0"/>
                  </a:lnTo>
                  <a:lnTo>
                    <a:pt x="944144" y="985710"/>
                  </a:lnTo>
                  <a:lnTo>
                    <a:pt x="0" y="985710"/>
                  </a:lnTo>
                  <a:lnTo>
                    <a:pt x="0" y="0"/>
                  </a:lnTo>
                  <a:close/>
                </a:path>
              </a:pathLst>
            </a:custGeom>
            <a:blipFill>
              <a:blip>
                <a:extLst>
                  <a:ext uri="{96DAC541-7B7A-43D3-8B79-37D633B846F1}">
                    <asvg:svgBlip xmlns:asvg="http://schemas.microsoft.com/office/drawing/2016/SVG/main" r:embed="rId5"/>
                  </a:ext>
                </a:extLst>
              </a:blip>
              <a:stretch>
                <a:fillRect l="-101042" t="-84932" b="-11017"/>
              </a:stretch>
            </a:blipFill>
          </p:spPr>
          <p:txBody>
            <a:bodyPr/>
            <a:lstStyle/>
            <a:p>
              <a:endParaRPr lang="en-US"/>
            </a:p>
          </p:txBody>
        </p:sp>
      </p:grpSp>
      <p:sp>
        <p:nvSpPr>
          <p:cNvPr id="12" name="Freeform 12"/>
          <p:cNvSpPr/>
          <p:nvPr/>
        </p:nvSpPr>
        <p:spPr>
          <a:xfrm rot="-1607719" flipH="1">
            <a:off x="-2027260" y="6726104"/>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6"/>
            <a:stretch>
              <a:fillRect/>
            </a:stretch>
          </a:blipFill>
        </p:spPr>
        <p:txBody>
          <a:bodyPr/>
          <a:lstStyle/>
          <a:p>
            <a:endParaRPr lang="en-US"/>
          </a:p>
        </p:txBody>
      </p:sp>
      <p:grpSp>
        <p:nvGrpSpPr>
          <p:cNvPr id="13" name="Group 13"/>
          <p:cNvGrpSpPr/>
          <p:nvPr/>
        </p:nvGrpSpPr>
        <p:grpSpPr>
          <a:xfrm rot="-10622443">
            <a:off x="15390007" y="73481"/>
            <a:ext cx="2920516" cy="2859425"/>
            <a:chOff x="0" y="0"/>
            <a:chExt cx="3894022" cy="3812567"/>
          </a:xfrm>
        </p:grpSpPr>
        <p:sp>
          <p:nvSpPr>
            <p:cNvPr id="14" name="Freeform 14"/>
            <p:cNvSpPr/>
            <p:nvPr/>
          </p:nvSpPr>
          <p:spPr>
            <a:xfrm rot="-3636955">
              <a:off x="585943" y="438232"/>
              <a:ext cx="2722136" cy="2936103"/>
            </a:xfrm>
            <a:custGeom>
              <a:avLst/>
              <a:gdLst/>
              <a:ahLst/>
              <a:cxnLst/>
              <a:rect l="l" t="t" r="r" b="b"/>
              <a:pathLst>
                <a:path w="2722136" h="2936103">
                  <a:moveTo>
                    <a:pt x="0" y="0"/>
                  </a:moveTo>
                  <a:lnTo>
                    <a:pt x="2722136" y="0"/>
                  </a:lnTo>
                  <a:lnTo>
                    <a:pt x="2722136" y="2936103"/>
                  </a:lnTo>
                  <a:lnTo>
                    <a:pt x="0" y="2936103"/>
                  </a:lnTo>
                  <a:lnTo>
                    <a:pt x="0" y="0"/>
                  </a:lnTo>
                  <a:close/>
                </a:path>
              </a:pathLst>
            </a:custGeom>
            <a:blipFill>
              <a:blip r:embed="rId7"/>
              <a:stretch>
                <a:fillRect/>
              </a:stretch>
            </a:blipFill>
          </p:spPr>
          <p:txBody>
            <a:bodyPr/>
            <a:lstStyle/>
            <a:p>
              <a:endParaRPr lang="en-US"/>
            </a:p>
          </p:txBody>
        </p:sp>
        <p:sp>
          <p:nvSpPr>
            <p:cNvPr id="15" name="Freeform 15"/>
            <p:cNvSpPr/>
            <p:nvPr/>
          </p:nvSpPr>
          <p:spPr>
            <a:xfrm>
              <a:off x="808524" y="962727"/>
              <a:ext cx="1993485" cy="2000989"/>
            </a:xfrm>
            <a:custGeom>
              <a:avLst/>
              <a:gdLst/>
              <a:ahLst/>
              <a:cxnLst/>
              <a:rect l="l" t="t" r="r" b="b"/>
              <a:pathLst>
                <a:path w="1993485" h="2000989">
                  <a:moveTo>
                    <a:pt x="0" y="0"/>
                  </a:moveTo>
                  <a:lnTo>
                    <a:pt x="1993486" y="0"/>
                  </a:lnTo>
                  <a:lnTo>
                    <a:pt x="1993486" y="2000989"/>
                  </a:lnTo>
                  <a:lnTo>
                    <a:pt x="0" y="200098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Freeform 16"/>
            <p:cNvSpPr/>
            <p:nvPr/>
          </p:nvSpPr>
          <p:spPr>
            <a:xfrm>
              <a:off x="337368" y="1466048"/>
              <a:ext cx="2328891" cy="1167356"/>
            </a:xfrm>
            <a:custGeom>
              <a:avLst/>
              <a:gdLst/>
              <a:ahLst/>
              <a:cxnLst/>
              <a:rect l="l" t="t" r="r" b="b"/>
              <a:pathLst>
                <a:path w="2328891" h="1167356">
                  <a:moveTo>
                    <a:pt x="0" y="0"/>
                  </a:moveTo>
                  <a:lnTo>
                    <a:pt x="2328890" y="0"/>
                  </a:lnTo>
                  <a:lnTo>
                    <a:pt x="2328890" y="1167356"/>
                  </a:lnTo>
                  <a:lnTo>
                    <a:pt x="0" y="116735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grpSp>
      <p:sp>
        <p:nvSpPr>
          <p:cNvPr id="17" name="Freeform 17"/>
          <p:cNvSpPr/>
          <p:nvPr/>
        </p:nvSpPr>
        <p:spPr>
          <a:xfrm>
            <a:off x="9833141" y="4380920"/>
            <a:ext cx="8454859" cy="5762083"/>
          </a:xfrm>
          <a:custGeom>
            <a:avLst/>
            <a:gdLst/>
            <a:ahLst/>
            <a:cxnLst/>
            <a:rect l="l" t="t" r="r" b="b"/>
            <a:pathLst>
              <a:path w="8454859" h="5762083">
                <a:moveTo>
                  <a:pt x="0" y="0"/>
                </a:moveTo>
                <a:lnTo>
                  <a:pt x="8454859" y="0"/>
                </a:lnTo>
                <a:lnTo>
                  <a:pt x="8454859" y="5762083"/>
                </a:lnTo>
                <a:lnTo>
                  <a:pt x="0" y="5762083"/>
                </a:lnTo>
                <a:lnTo>
                  <a:pt x="0" y="0"/>
                </a:lnTo>
                <a:close/>
              </a:path>
            </a:pathLst>
          </a:custGeom>
          <a:blipFill>
            <a:blip r:embed="rId10"/>
            <a:stretch>
              <a:fillRect/>
            </a:stretch>
          </a:blipFill>
          <a:ln w="38100" cap="sq">
            <a:solidFill>
              <a:srgbClr val="000000"/>
            </a:solidFill>
            <a:prstDash val="solid"/>
            <a:miter/>
          </a:ln>
        </p:spPr>
        <p:txBody>
          <a:bodyPr/>
          <a:lstStyle/>
          <a:p>
            <a:endParaRPr lang="en-US"/>
          </a:p>
        </p:txBody>
      </p:sp>
      <p:sp>
        <p:nvSpPr>
          <p:cNvPr id="18" name="TextBox 18"/>
          <p:cNvSpPr txBox="1"/>
          <p:nvPr/>
        </p:nvSpPr>
        <p:spPr>
          <a:xfrm>
            <a:off x="3260904" y="3166834"/>
            <a:ext cx="6173637" cy="7402932"/>
          </a:xfrm>
          <a:prstGeom prst="rect">
            <a:avLst/>
          </a:prstGeom>
        </p:spPr>
        <p:txBody>
          <a:bodyPr lIns="0" tIns="0" rIns="0" bIns="0" rtlCol="0" anchor="t">
            <a:spAutoFit/>
          </a:bodyPr>
          <a:lstStyle/>
          <a:p>
            <a:pPr algn="l">
              <a:lnSpc>
                <a:spcPts val="4160"/>
              </a:lnSpc>
            </a:pPr>
            <a:r>
              <a:rPr lang="en-US" sz="3354" b="1">
                <a:solidFill>
                  <a:srgbClr val="000000"/>
                </a:solidFill>
                <a:latin typeface="Monterchi Sans Bold"/>
                <a:ea typeface="Monterchi Sans Bold"/>
                <a:cs typeface="Monterchi Sans Bold"/>
                <a:sym typeface="Monterchi Sans Bold"/>
              </a:rPr>
              <a:t>Discussion Based Questions: </a:t>
            </a:r>
          </a:p>
          <a:p>
            <a:pPr algn="l">
              <a:lnSpc>
                <a:spcPts val="4160"/>
              </a:lnSpc>
            </a:pPr>
            <a:endParaRPr lang="en-US" sz="3354" b="1">
              <a:solidFill>
                <a:srgbClr val="000000"/>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1. What does racism mean to you?  How do you think this affected Japanese people during World War II?</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2. How widespread do you think racism against Japanese people was during this time?  Do you think people felt this way before the attack on Pearl Harbor?</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3. Can you imagine what it would feel like to be discriminated against for something out of your control?</a:t>
            </a:r>
          </a:p>
          <a:p>
            <a:pPr algn="l">
              <a:lnSpc>
                <a:spcPts val="4160"/>
              </a:lnSpc>
            </a:pPr>
            <a:endParaRPr lang="en-US" sz="3099" b="1">
              <a:solidFill>
                <a:srgbClr val="F3F1DB"/>
              </a:solidFill>
              <a:latin typeface="Monterchi Sans Bold"/>
              <a:ea typeface="Monterchi Sans Bold"/>
              <a:cs typeface="Monterchi Sans Bold"/>
              <a:sym typeface="Monterchi Sans Bold"/>
            </a:endParaRPr>
          </a:p>
        </p:txBody>
      </p:sp>
      <p:sp>
        <p:nvSpPr>
          <p:cNvPr id="19" name="TextBox 19"/>
          <p:cNvSpPr txBox="1"/>
          <p:nvPr/>
        </p:nvSpPr>
        <p:spPr>
          <a:xfrm>
            <a:off x="3528380" y="1194556"/>
            <a:ext cx="6016079" cy="974837"/>
          </a:xfrm>
          <a:prstGeom prst="rect">
            <a:avLst/>
          </a:prstGeom>
        </p:spPr>
        <p:txBody>
          <a:bodyPr lIns="0" tIns="0" rIns="0" bIns="0" rtlCol="0" anchor="t">
            <a:spAutoFit/>
          </a:bodyPr>
          <a:lstStyle/>
          <a:p>
            <a:pPr algn="ctr">
              <a:lnSpc>
                <a:spcPts val="3847"/>
              </a:lnSpc>
            </a:pPr>
            <a:r>
              <a:rPr lang="en-US" sz="3102" b="1">
                <a:solidFill>
                  <a:srgbClr val="000000"/>
                </a:solidFill>
                <a:latin typeface="Monterchi Sans Bold"/>
                <a:ea typeface="Monterchi Sans Bold"/>
                <a:cs typeface="Monterchi Sans Bold"/>
                <a:sym typeface="Monterchi Sans Bold"/>
              </a:rPr>
              <a:t>Picture from a white neighborhood - 1942</a:t>
            </a:r>
          </a:p>
          <a:p>
            <a:pPr algn="ctr">
              <a:lnSpc>
                <a:spcPts val="3847"/>
              </a:lnSpc>
              <a:spcBef>
                <a:spcPct val="0"/>
              </a:spcBef>
            </a:pPr>
            <a:r>
              <a:rPr lang="en-US" sz="3102" b="1" u="sng">
                <a:solidFill>
                  <a:srgbClr val="F3F1DB"/>
                </a:solidFill>
                <a:latin typeface="Monterchi Sans Bold"/>
                <a:ea typeface="Monterchi Sans Bold"/>
                <a:cs typeface="Monterchi Sans Bold"/>
                <a:sym typeface="Monterchi Sans Bold"/>
                <a:hlinkClick r:id="rId11" tooltip="https://allthatsinteresting.com/japanese-american-internment-stories"/>
              </a:rPr>
              <a:t>Source</a:t>
            </a:r>
          </a:p>
        </p:txBody>
      </p:sp>
      <p:sp>
        <p:nvSpPr>
          <p:cNvPr id="20" name="Freeform 20"/>
          <p:cNvSpPr/>
          <p:nvPr/>
        </p:nvSpPr>
        <p:spPr>
          <a:xfrm flipH="1">
            <a:off x="15046987" y="-168768"/>
            <a:ext cx="9981922" cy="3720535"/>
          </a:xfrm>
          <a:custGeom>
            <a:avLst/>
            <a:gdLst/>
            <a:ahLst/>
            <a:cxnLst/>
            <a:rect l="l" t="t" r="r" b="b"/>
            <a:pathLst>
              <a:path w="9981922" h="3720535">
                <a:moveTo>
                  <a:pt x="9981922" y="0"/>
                </a:moveTo>
                <a:lnTo>
                  <a:pt x="0" y="0"/>
                </a:lnTo>
                <a:lnTo>
                  <a:pt x="0" y="3720535"/>
                </a:lnTo>
                <a:lnTo>
                  <a:pt x="9981922" y="3720535"/>
                </a:lnTo>
                <a:lnTo>
                  <a:pt x="9981922"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TextBox 21"/>
          <p:cNvSpPr txBox="1"/>
          <p:nvPr/>
        </p:nvSpPr>
        <p:spPr>
          <a:xfrm>
            <a:off x="15603049" y="569542"/>
            <a:ext cx="2956108" cy="2003043"/>
          </a:xfrm>
          <a:prstGeom prst="rect">
            <a:avLst/>
          </a:prstGeom>
        </p:spPr>
        <p:txBody>
          <a:bodyPr lIns="0" tIns="0" rIns="0" bIns="0" rtlCol="0" anchor="t">
            <a:spAutoFit/>
          </a:bodyPr>
          <a:lstStyle/>
          <a:p>
            <a:pPr algn="ctr">
              <a:lnSpc>
                <a:spcPts val="14797"/>
              </a:lnSpc>
            </a:pPr>
            <a:r>
              <a:rPr lang="en-US" sz="15099" b="1">
                <a:solidFill>
                  <a:srgbClr val="493423"/>
                </a:solidFill>
                <a:latin typeface="Obra Letra Bold"/>
                <a:ea typeface="Obra Letra Bold"/>
                <a:cs typeface="Obra Letra Bold"/>
                <a:sym typeface="Obra Letra Bold"/>
              </a:rPr>
              <a:t>06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698525" y="-1368126"/>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TextBox 7"/>
          <p:cNvSpPr txBox="1"/>
          <p:nvPr/>
        </p:nvSpPr>
        <p:spPr>
          <a:xfrm>
            <a:off x="2777631" y="328062"/>
            <a:ext cx="6656818" cy="1175132"/>
          </a:xfrm>
          <a:prstGeom prst="rect">
            <a:avLst/>
          </a:prstGeom>
        </p:spPr>
        <p:txBody>
          <a:bodyPr lIns="0" tIns="0" rIns="0" bIns="0" rtlCol="0" anchor="t">
            <a:spAutoFit/>
          </a:bodyPr>
          <a:lstStyle/>
          <a:p>
            <a:pPr algn="l">
              <a:lnSpc>
                <a:spcPts val="8601"/>
              </a:lnSpc>
            </a:pPr>
            <a:r>
              <a:rPr lang="en-US" sz="8777" b="1">
                <a:solidFill>
                  <a:srgbClr val="F3F1DB"/>
                </a:solidFill>
                <a:latin typeface="Obra Letra Bold"/>
                <a:ea typeface="Obra Letra Bold"/>
                <a:cs typeface="Obra Letra Bold"/>
                <a:sym typeface="Obra Letra Bold"/>
              </a:rPr>
              <a:t>Primary Text </a:t>
            </a:r>
          </a:p>
        </p:txBody>
      </p:sp>
      <p:grpSp>
        <p:nvGrpSpPr>
          <p:cNvPr id="8" name="Group 8"/>
          <p:cNvGrpSpPr/>
          <p:nvPr/>
        </p:nvGrpSpPr>
        <p:grpSpPr>
          <a:xfrm>
            <a:off x="3327419" y="2912118"/>
            <a:ext cx="5247937" cy="708108"/>
            <a:chOff x="0" y="0"/>
            <a:chExt cx="6997249" cy="944144"/>
          </a:xfrm>
        </p:grpSpPr>
        <p:sp>
          <p:nvSpPr>
            <p:cNvPr id="9" name="Freeform 9"/>
            <p:cNvSpPr/>
            <p:nvPr/>
          </p:nvSpPr>
          <p:spPr>
            <a:xfrm>
              <a:off x="4042210" y="157763"/>
              <a:ext cx="2955039" cy="628617"/>
            </a:xfrm>
            <a:custGeom>
              <a:avLst/>
              <a:gdLst/>
              <a:ahLst/>
              <a:cxnLst/>
              <a:rect l="l" t="t" r="r" b="b"/>
              <a:pathLst>
                <a:path w="2955039" h="628617">
                  <a:moveTo>
                    <a:pt x="0" y="0"/>
                  </a:moveTo>
                  <a:lnTo>
                    <a:pt x="2955039" y="0"/>
                  </a:lnTo>
                  <a:lnTo>
                    <a:pt x="2955039" y="628618"/>
                  </a:lnTo>
                  <a:lnTo>
                    <a:pt x="0" y="62861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rot="-10800000" flipV="1">
              <a:off x="0" y="157763"/>
              <a:ext cx="2955039" cy="628617"/>
            </a:xfrm>
            <a:custGeom>
              <a:avLst/>
              <a:gdLst/>
              <a:ahLst/>
              <a:cxnLst/>
              <a:rect l="l" t="t" r="r" b="b"/>
              <a:pathLst>
                <a:path w="2955039" h="628617">
                  <a:moveTo>
                    <a:pt x="0" y="628618"/>
                  </a:moveTo>
                  <a:lnTo>
                    <a:pt x="2955039" y="628618"/>
                  </a:lnTo>
                  <a:lnTo>
                    <a:pt x="2955039" y="0"/>
                  </a:lnTo>
                  <a:lnTo>
                    <a:pt x="0" y="0"/>
                  </a:lnTo>
                  <a:lnTo>
                    <a:pt x="0" y="628618"/>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rot="-5400000">
              <a:off x="2975822" y="-20783"/>
              <a:ext cx="944144" cy="985709"/>
            </a:xfrm>
            <a:custGeom>
              <a:avLst/>
              <a:gdLst/>
              <a:ahLst/>
              <a:cxnLst/>
              <a:rect l="l" t="t" r="r" b="b"/>
              <a:pathLst>
                <a:path w="944144" h="985709">
                  <a:moveTo>
                    <a:pt x="0" y="0"/>
                  </a:moveTo>
                  <a:lnTo>
                    <a:pt x="944144" y="0"/>
                  </a:lnTo>
                  <a:lnTo>
                    <a:pt x="944144" y="985710"/>
                  </a:lnTo>
                  <a:lnTo>
                    <a:pt x="0" y="985710"/>
                  </a:lnTo>
                  <a:lnTo>
                    <a:pt x="0" y="0"/>
                  </a:lnTo>
                  <a:close/>
                </a:path>
              </a:pathLst>
            </a:custGeom>
            <a:blipFill>
              <a:blip>
                <a:extLst>
                  <a:ext uri="{96DAC541-7B7A-43D3-8B79-37D633B846F1}">
                    <asvg:svgBlip xmlns:asvg="http://schemas.microsoft.com/office/drawing/2016/SVG/main" r:embed="rId5"/>
                  </a:ext>
                </a:extLst>
              </a:blip>
              <a:stretch>
                <a:fillRect l="-101042" t="-84932" b="-11017"/>
              </a:stretch>
            </a:blipFill>
          </p:spPr>
          <p:txBody>
            <a:bodyPr/>
            <a:lstStyle/>
            <a:p>
              <a:endParaRPr lang="en-US"/>
            </a:p>
          </p:txBody>
        </p:sp>
      </p:grpSp>
      <p:sp>
        <p:nvSpPr>
          <p:cNvPr id="12" name="Freeform 12"/>
          <p:cNvSpPr/>
          <p:nvPr/>
        </p:nvSpPr>
        <p:spPr>
          <a:xfrm rot="-1607719" flipH="1">
            <a:off x="-2027260" y="6726104"/>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6"/>
            <a:stretch>
              <a:fillRect/>
            </a:stretch>
          </a:blipFill>
        </p:spPr>
        <p:txBody>
          <a:bodyPr/>
          <a:lstStyle/>
          <a:p>
            <a:endParaRPr lang="en-US"/>
          </a:p>
        </p:txBody>
      </p:sp>
      <p:grpSp>
        <p:nvGrpSpPr>
          <p:cNvPr id="13" name="Group 13"/>
          <p:cNvGrpSpPr/>
          <p:nvPr/>
        </p:nvGrpSpPr>
        <p:grpSpPr>
          <a:xfrm rot="-10622443">
            <a:off x="15051061" y="73481"/>
            <a:ext cx="2920516" cy="2859425"/>
            <a:chOff x="0" y="0"/>
            <a:chExt cx="3894022" cy="3812567"/>
          </a:xfrm>
        </p:grpSpPr>
        <p:sp>
          <p:nvSpPr>
            <p:cNvPr id="14" name="Freeform 14"/>
            <p:cNvSpPr/>
            <p:nvPr/>
          </p:nvSpPr>
          <p:spPr>
            <a:xfrm rot="-3636955">
              <a:off x="585943" y="438232"/>
              <a:ext cx="2722136" cy="2936103"/>
            </a:xfrm>
            <a:custGeom>
              <a:avLst/>
              <a:gdLst/>
              <a:ahLst/>
              <a:cxnLst/>
              <a:rect l="l" t="t" r="r" b="b"/>
              <a:pathLst>
                <a:path w="2722136" h="2936103">
                  <a:moveTo>
                    <a:pt x="0" y="0"/>
                  </a:moveTo>
                  <a:lnTo>
                    <a:pt x="2722136" y="0"/>
                  </a:lnTo>
                  <a:lnTo>
                    <a:pt x="2722136" y="2936103"/>
                  </a:lnTo>
                  <a:lnTo>
                    <a:pt x="0" y="2936103"/>
                  </a:lnTo>
                  <a:lnTo>
                    <a:pt x="0" y="0"/>
                  </a:lnTo>
                  <a:close/>
                </a:path>
              </a:pathLst>
            </a:custGeom>
            <a:blipFill>
              <a:blip r:embed="rId7"/>
              <a:stretch>
                <a:fillRect/>
              </a:stretch>
            </a:blipFill>
          </p:spPr>
          <p:txBody>
            <a:bodyPr/>
            <a:lstStyle/>
            <a:p>
              <a:endParaRPr lang="en-US"/>
            </a:p>
          </p:txBody>
        </p:sp>
        <p:sp>
          <p:nvSpPr>
            <p:cNvPr id="15" name="Freeform 15"/>
            <p:cNvSpPr/>
            <p:nvPr/>
          </p:nvSpPr>
          <p:spPr>
            <a:xfrm>
              <a:off x="808524" y="962727"/>
              <a:ext cx="1993485" cy="2000989"/>
            </a:xfrm>
            <a:custGeom>
              <a:avLst/>
              <a:gdLst/>
              <a:ahLst/>
              <a:cxnLst/>
              <a:rect l="l" t="t" r="r" b="b"/>
              <a:pathLst>
                <a:path w="1993485" h="2000989">
                  <a:moveTo>
                    <a:pt x="0" y="0"/>
                  </a:moveTo>
                  <a:lnTo>
                    <a:pt x="1993486" y="0"/>
                  </a:lnTo>
                  <a:lnTo>
                    <a:pt x="1993486" y="2000989"/>
                  </a:lnTo>
                  <a:lnTo>
                    <a:pt x="0" y="200098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Freeform 16"/>
            <p:cNvSpPr/>
            <p:nvPr/>
          </p:nvSpPr>
          <p:spPr>
            <a:xfrm>
              <a:off x="337368" y="1466048"/>
              <a:ext cx="2328891" cy="1167356"/>
            </a:xfrm>
            <a:custGeom>
              <a:avLst/>
              <a:gdLst/>
              <a:ahLst/>
              <a:cxnLst/>
              <a:rect l="l" t="t" r="r" b="b"/>
              <a:pathLst>
                <a:path w="2328891" h="1167356">
                  <a:moveTo>
                    <a:pt x="0" y="0"/>
                  </a:moveTo>
                  <a:lnTo>
                    <a:pt x="2328890" y="0"/>
                  </a:lnTo>
                  <a:lnTo>
                    <a:pt x="2328890" y="1167356"/>
                  </a:lnTo>
                  <a:lnTo>
                    <a:pt x="0" y="116735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grpSp>
      <p:sp>
        <p:nvSpPr>
          <p:cNvPr id="17" name="Freeform 17"/>
          <p:cNvSpPr/>
          <p:nvPr/>
        </p:nvSpPr>
        <p:spPr>
          <a:xfrm>
            <a:off x="9859663" y="0"/>
            <a:ext cx="8428337" cy="6456143"/>
          </a:xfrm>
          <a:custGeom>
            <a:avLst/>
            <a:gdLst/>
            <a:ahLst/>
            <a:cxnLst/>
            <a:rect l="l" t="t" r="r" b="b"/>
            <a:pathLst>
              <a:path w="8428337" h="6456143">
                <a:moveTo>
                  <a:pt x="0" y="0"/>
                </a:moveTo>
                <a:lnTo>
                  <a:pt x="8428337" y="0"/>
                </a:lnTo>
                <a:lnTo>
                  <a:pt x="8428337" y="6456143"/>
                </a:lnTo>
                <a:lnTo>
                  <a:pt x="0" y="6456143"/>
                </a:lnTo>
                <a:lnTo>
                  <a:pt x="0" y="0"/>
                </a:lnTo>
                <a:close/>
              </a:path>
            </a:pathLst>
          </a:custGeom>
          <a:blipFill>
            <a:blip r:embed="rId10"/>
            <a:stretch>
              <a:fillRect/>
            </a:stretch>
          </a:blipFill>
          <a:ln w="38100" cap="sq">
            <a:solidFill>
              <a:srgbClr val="000000"/>
            </a:solidFill>
            <a:prstDash val="solid"/>
            <a:miter/>
          </a:ln>
        </p:spPr>
        <p:txBody>
          <a:bodyPr/>
          <a:lstStyle/>
          <a:p>
            <a:endParaRPr lang="en-US"/>
          </a:p>
        </p:txBody>
      </p:sp>
      <p:sp>
        <p:nvSpPr>
          <p:cNvPr id="18" name="TextBox 18"/>
          <p:cNvSpPr txBox="1"/>
          <p:nvPr/>
        </p:nvSpPr>
        <p:spPr>
          <a:xfrm>
            <a:off x="3136636" y="3621453"/>
            <a:ext cx="6173637" cy="6698082"/>
          </a:xfrm>
          <a:prstGeom prst="rect">
            <a:avLst/>
          </a:prstGeom>
        </p:spPr>
        <p:txBody>
          <a:bodyPr lIns="0" tIns="0" rIns="0" bIns="0" rtlCol="0" anchor="t">
            <a:spAutoFit/>
          </a:bodyPr>
          <a:lstStyle/>
          <a:p>
            <a:pPr algn="l">
              <a:lnSpc>
                <a:spcPts val="4160"/>
              </a:lnSpc>
            </a:pPr>
            <a:r>
              <a:rPr lang="en-US" sz="3354" b="1">
                <a:solidFill>
                  <a:srgbClr val="000000"/>
                </a:solidFill>
                <a:latin typeface="Monterchi Sans Bold"/>
                <a:ea typeface="Monterchi Sans Bold"/>
                <a:cs typeface="Monterchi Sans Bold"/>
                <a:sym typeface="Monterchi Sans Bold"/>
              </a:rPr>
              <a:t>Discussion Based Questions: </a:t>
            </a:r>
          </a:p>
          <a:p>
            <a:pPr algn="l">
              <a:lnSpc>
                <a:spcPts val="3843"/>
              </a:lnSpc>
            </a:pPr>
            <a:r>
              <a:rPr lang="en-US" sz="3099" b="1">
                <a:solidFill>
                  <a:srgbClr val="F3F1DB"/>
                </a:solidFill>
                <a:latin typeface="Monterchi Sans Bold"/>
                <a:ea typeface="Monterchi Sans Bold"/>
                <a:cs typeface="Monterchi Sans Bold"/>
                <a:sym typeface="Monterchi Sans Bold"/>
              </a:rPr>
              <a:t>1. What does the story about Kenji’s dog teach us about what Japanese citizens experienced during World War II?</a:t>
            </a:r>
          </a:p>
          <a:p>
            <a:pPr algn="l">
              <a:lnSpc>
                <a:spcPts val="4160"/>
              </a:lnSpc>
            </a:pPr>
            <a:endParaRPr lang="en-US" sz="3099" b="1">
              <a:solidFill>
                <a:srgbClr val="F3F1DB"/>
              </a:solidFill>
              <a:latin typeface="Monterchi Sans Bold"/>
              <a:ea typeface="Monterchi Sans Bold"/>
              <a:cs typeface="Monterchi Sans Bold"/>
              <a:sym typeface="Monterchi Sans Bold"/>
            </a:endParaRPr>
          </a:p>
          <a:p>
            <a:pPr algn="l">
              <a:lnSpc>
                <a:spcPts val="4160"/>
              </a:lnSpc>
            </a:pPr>
            <a:r>
              <a:rPr lang="en-US" sz="3354">
                <a:solidFill>
                  <a:srgbClr val="F3F1DB"/>
                </a:solidFill>
                <a:latin typeface="Monterchi Sans"/>
                <a:ea typeface="Monterchi Sans"/>
                <a:cs typeface="Monterchi Sans"/>
                <a:sym typeface="Monterchi Sans"/>
              </a:rPr>
              <a:t>2. No one would take the dog because his owner was Japanese.  Why do you think this was?  Does this make sense?  Why or why not?</a:t>
            </a:r>
          </a:p>
          <a:p>
            <a:pPr algn="l">
              <a:lnSpc>
                <a:spcPts val="4160"/>
              </a:lnSpc>
            </a:pPr>
            <a:endParaRPr lang="en-US" sz="3354">
              <a:solidFill>
                <a:srgbClr val="F3F1DB"/>
              </a:solidFill>
              <a:latin typeface="Monterchi Sans"/>
              <a:ea typeface="Monterchi Sans"/>
              <a:cs typeface="Monterchi Sans"/>
              <a:sym typeface="Monterchi Sans"/>
            </a:endParaRPr>
          </a:p>
          <a:p>
            <a:pPr algn="l">
              <a:lnSpc>
                <a:spcPts val="4160"/>
              </a:lnSpc>
            </a:pPr>
            <a:r>
              <a:rPr lang="en-US" sz="3354">
                <a:solidFill>
                  <a:srgbClr val="F3F1DB"/>
                </a:solidFill>
                <a:latin typeface="Monterchi Sans"/>
                <a:ea typeface="Monterchi Sans"/>
                <a:cs typeface="Monterchi Sans"/>
                <a:sym typeface="Monterchi Sans"/>
              </a:rPr>
              <a:t>3. What emotions was Kenji feeling throughout this?  What were the questions going through his mind?</a:t>
            </a:r>
          </a:p>
        </p:txBody>
      </p:sp>
      <p:sp>
        <p:nvSpPr>
          <p:cNvPr id="19" name="TextBox 19"/>
          <p:cNvSpPr txBox="1"/>
          <p:nvPr/>
        </p:nvSpPr>
        <p:spPr>
          <a:xfrm>
            <a:off x="3035996" y="1381115"/>
            <a:ext cx="6232959" cy="1672395"/>
          </a:xfrm>
          <a:prstGeom prst="rect">
            <a:avLst/>
          </a:prstGeom>
        </p:spPr>
        <p:txBody>
          <a:bodyPr lIns="0" tIns="0" rIns="0" bIns="0" rtlCol="0" anchor="t">
            <a:spAutoFit/>
          </a:bodyPr>
          <a:lstStyle/>
          <a:p>
            <a:pPr algn="ctr">
              <a:lnSpc>
                <a:spcPts val="3302"/>
              </a:lnSpc>
            </a:pPr>
            <a:r>
              <a:rPr lang="en-US" sz="2663" b="1">
                <a:solidFill>
                  <a:srgbClr val="000000"/>
                </a:solidFill>
                <a:latin typeface="Monterchi Sans Bold"/>
                <a:ea typeface="Monterchi Sans Bold"/>
                <a:cs typeface="Monterchi Sans Bold"/>
                <a:sym typeface="Monterchi Sans Bold"/>
              </a:rPr>
              <a:t>Excerpt from “Lone Mountain” - Written by Estelle Ishigo, an American-born Japanese woman, while interned in a camp.</a:t>
            </a:r>
          </a:p>
          <a:p>
            <a:pPr algn="ctr">
              <a:lnSpc>
                <a:spcPts val="3302"/>
              </a:lnSpc>
              <a:spcBef>
                <a:spcPct val="0"/>
              </a:spcBef>
            </a:pPr>
            <a:r>
              <a:rPr lang="en-US" sz="2663" b="1" u="sng">
                <a:solidFill>
                  <a:srgbClr val="F3F1DB"/>
                </a:solidFill>
                <a:latin typeface="Monterchi Sans Bold"/>
                <a:ea typeface="Monterchi Sans Bold"/>
                <a:cs typeface="Monterchi Sans Bold"/>
                <a:sym typeface="Monterchi Sans Bold"/>
                <a:hlinkClick r:id="rId11" tooltip="https://oac.cdlib.org/ark:/13030/hb6290111f/?order=2&amp;brand=oac4"/>
              </a:rPr>
              <a:t>Source</a:t>
            </a:r>
          </a:p>
        </p:txBody>
      </p:sp>
      <p:sp>
        <p:nvSpPr>
          <p:cNvPr id="20" name="Freeform 20"/>
          <p:cNvSpPr/>
          <p:nvPr/>
        </p:nvSpPr>
        <p:spPr>
          <a:xfrm flipH="1">
            <a:off x="15111599" y="6795090"/>
            <a:ext cx="9981922" cy="3720535"/>
          </a:xfrm>
          <a:custGeom>
            <a:avLst/>
            <a:gdLst/>
            <a:ahLst/>
            <a:cxnLst/>
            <a:rect l="l" t="t" r="r" b="b"/>
            <a:pathLst>
              <a:path w="9981922" h="3720535">
                <a:moveTo>
                  <a:pt x="9981922" y="0"/>
                </a:moveTo>
                <a:lnTo>
                  <a:pt x="0" y="0"/>
                </a:lnTo>
                <a:lnTo>
                  <a:pt x="0" y="3720534"/>
                </a:lnTo>
                <a:lnTo>
                  <a:pt x="9981922" y="3720534"/>
                </a:lnTo>
                <a:lnTo>
                  <a:pt x="9981922"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1" name="TextBox 21"/>
          <p:cNvSpPr txBox="1"/>
          <p:nvPr/>
        </p:nvSpPr>
        <p:spPr>
          <a:xfrm>
            <a:off x="15657399" y="7543461"/>
            <a:ext cx="2956108" cy="2003043"/>
          </a:xfrm>
          <a:prstGeom prst="rect">
            <a:avLst/>
          </a:prstGeom>
        </p:spPr>
        <p:txBody>
          <a:bodyPr lIns="0" tIns="0" rIns="0" bIns="0" rtlCol="0" anchor="t">
            <a:spAutoFit/>
          </a:bodyPr>
          <a:lstStyle/>
          <a:p>
            <a:pPr algn="ctr">
              <a:lnSpc>
                <a:spcPts val="14797"/>
              </a:lnSpc>
            </a:pPr>
            <a:r>
              <a:rPr lang="en-US" sz="15099" b="1">
                <a:solidFill>
                  <a:srgbClr val="493423"/>
                </a:solidFill>
                <a:latin typeface="Obra Letra Bold"/>
                <a:ea typeface="Obra Letra Bold"/>
                <a:cs typeface="Obra Letra Bold"/>
                <a:sym typeface="Obra Letra Bold"/>
              </a:rPr>
              <a:t>07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3"/>
            <a:stretch>
              <a:fillRect t="-78077" r="-1486" b="-81883"/>
            </a:stretch>
          </a:blipFill>
        </p:spPr>
        <p:txBody>
          <a:bodyPr/>
          <a:lstStyle/>
          <a:p>
            <a:endParaRPr lang="en-US"/>
          </a:p>
        </p:txBody>
      </p:sp>
      <p:grpSp>
        <p:nvGrpSpPr>
          <p:cNvPr id="3" name="Group 3"/>
          <p:cNvGrpSpPr/>
          <p:nvPr/>
        </p:nvGrpSpPr>
        <p:grpSpPr>
          <a:xfrm>
            <a:off x="-1316726" y="-1613291"/>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4"/>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4"/>
              <a:stretch>
                <a:fillRect l="-99892" r="-99892"/>
              </a:stretch>
            </a:blipFill>
          </p:spPr>
          <p:txBody>
            <a:bodyPr/>
            <a:lstStyle/>
            <a:p>
              <a:endParaRPr lang="en-US"/>
            </a:p>
          </p:txBody>
        </p:sp>
      </p:grpSp>
      <p:sp>
        <p:nvSpPr>
          <p:cNvPr id="7" name="Freeform 7"/>
          <p:cNvSpPr/>
          <p:nvPr/>
        </p:nvSpPr>
        <p:spPr>
          <a:xfrm>
            <a:off x="-5701776" y="525373"/>
            <a:ext cx="9245919" cy="3446206"/>
          </a:xfrm>
          <a:custGeom>
            <a:avLst/>
            <a:gdLst/>
            <a:ahLst/>
            <a:cxnLst/>
            <a:rect l="l" t="t" r="r" b="b"/>
            <a:pathLst>
              <a:path w="9245919" h="3446206">
                <a:moveTo>
                  <a:pt x="0" y="0"/>
                </a:moveTo>
                <a:lnTo>
                  <a:pt x="9245919" y="0"/>
                </a:lnTo>
                <a:lnTo>
                  <a:pt x="9245919" y="3446206"/>
                </a:lnTo>
                <a:lnTo>
                  <a:pt x="0" y="344620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rot="-10800000" flipV="1">
            <a:off x="5471938" y="4075415"/>
            <a:ext cx="2625895" cy="558600"/>
          </a:xfrm>
          <a:custGeom>
            <a:avLst/>
            <a:gdLst/>
            <a:ahLst/>
            <a:cxnLst/>
            <a:rect l="l" t="t" r="r" b="b"/>
            <a:pathLst>
              <a:path w="2625895" h="558600">
                <a:moveTo>
                  <a:pt x="0" y="558600"/>
                </a:moveTo>
                <a:lnTo>
                  <a:pt x="2625895" y="558600"/>
                </a:lnTo>
                <a:lnTo>
                  <a:pt x="2625895" y="0"/>
                </a:lnTo>
                <a:lnTo>
                  <a:pt x="0" y="0"/>
                </a:lnTo>
                <a:lnTo>
                  <a:pt x="0" y="55860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9" name="TextBox 9"/>
          <p:cNvSpPr txBox="1"/>
          <p:nvPr/>
        </p:nvSpPr>
        <p:spPr>
          <a:xfrm>
            <a:off x="-149768" y="1177375"/>
            <a:ext cx="2738144" cy="1870275"/>
          </a:xfrm>
          <a:prstGeom prst="rect">
            <a:avLst/>
          </a:prstGeom>
        </p:spPr>
        <p:txBody>
          <a:bodyPr lIns="0" tIns="0" rIns="0" bIns="0" rtlCol="0" anchor="t">
            <a:spAutoFit/>
          </a:bodyPr>
          <a:lstStyle/>
          <a:p>
            <a:pPr algn="ctr">
              <a:lnSpc>
                <a:spcPts val="13706"/>
              </a:lnSpc>
            </a:pPr>
            <a:r>
              <a:rPr lang="en-US" sz="13986" b="1">
                <a:solidFill>
                  <a:srgbClr val="493423"/>
                </a:solidFill>
                <a:latin typeface="Obra Letra Bold"/>
                <a:ea typeface="Obra Letra Bold"/>
                <a:cs typeface="Obra Letra Bold"/>
                <a:sym typeface="Obra Letra Bold"/>
              </a:rPr>
              <a:t>08</a:t>
            </a:r>
          </a:p>
        </p:txBody>
      </p:sp>
      <p:sp>
        <p:nvSpPr>
          <p:cNvPr id="10" name="TextBox 10"/>
          <p:cNvSpPr txBox="1"/>
          <p:nvPr/>
        </p:nvSpPr>
        <p:spPr>
          <a:xfrm>
            <a:off x="4084276" y="171450"/>
            <a:ext cx="10055557" cy="1202418"/>
          </a:xfrm>
          <a:prstGeom prst="rect">
            <a:avLst/>
          </a:prstGeom>
        </p:spPr>
        <p:txBody>
          <a:bodyPr lIns="0" tIns="0" rIns="0" bIns="0" rtlCol="0" anchor="t">
            <a:spAutoFit/>
          </a:bodyPr>
          <a:lstStyle/>
          <a:p>
            <a:pPr algn="ctr">
              <a:lnSpc>
                <a:spcPts val="8778"/>
              </a:lnSpc>
            </a:pPr>
            <a:r>
              <a:rPr lang="en-US" sz="8957" b="1">
                <a:solidFill>
                  <a:srgbClr val="F3F1DB"/>
                </a:solidFill>
                <a:latin typeface="Obra Letra Bold"/>
                <a:ea typeface="Obra Letra Bold"/>
                <a:cs typeface="Obra Letra Bold"/>
                <a:sym typeface="Obra Letra Bold"/>
              </a:rPr>
              <a:t>Secondary Visual</a:t>
            </a:r>
          </a:p>
        </p:txBody>
      </p:sp>
      <p:sp>
        <p:nvSpPr>
          <p:cNvPr id="11" name="TextBox 11"/>
          <p:cNvSpPr txBox="1"/>
          <p:nvPr/>
        </p:nvSpPr>
        <p:spPr>
          <a:xfrm>
            <a:off x="11084514" y="2891439"/>
            <a:ext cx="6797309" cy="7694915"/>
          </a:xfrm>
          <a:prstGeom prst="rect">
            <a:avLst/>
          </a:prstGeom>
        </p:spPr>
        <p:txBody>
          <a:bodyPr lIns="0" tIns="0" rIns="0" bIns="0" rtlCol="0" anchor="t">
            <a:spAutoFit/>
          </a:bodyPr>
          <a:lstStyle/>
          <a:p>
            <a:pPr algn="l">
              <a:lnSpc>
                <a:spcPts val="4963"/>
              </a:lnSpc>
            </a:pPr>
            <a:r>
              <a:rPr lang="en-US" sz="4002" b="1">
                <a:solidFill>
                  <a:srgbClr val="000000"/>
                </a:solidFill>
                <a:latin typeface="Monterchi Sans Bold"/>
                <a:ea typeface="Monterchi Sans Bold"/>
                <a:cs typeface="Monterchi Sans Bold"/>
                <a:sym typeface="Monterchi Sans Bold"/>
              </a:rPr>
              <a:t>Discussion Based Questions: </a:t>
            </a:r>
          </a:p>
          <a:p>
            <a:pPr algn="l">
              <a:lnSpc>
                <a:spcPts val="2001"/>
              </a:lnSpc>
            </a:pPr>
            <a:endParaRPr lang="en-US" sz="4002" b="1">
              <a:solidFill>
                <a:srgbClr val="000000"/>
              </a:solidFill>
              <a:latin typeface="Monterchi Sans Bold"/>
              <a:ea typeface="Monterchi Sans Bold"/>
              <a:cs typeface="Monterchi Sans Bold"/>
              <a:sym typeface="Monterchi Sans Bold"/>
            </a:endParaRPr>
          </a:p>
          <a:p>
            <a:pPr marL="669289" lvl="1" indent="-334645" algn="l">
              <a:lnSpc>
                <a:spcPts val="3843"/>
              </a:lnSpc>
              <a:buAutoNum type="arabicPeriod"/>
            </a:pPr>
            <a:r>
              <a:rPr lang="en-US" sz="3099">
                <a:solidFill>
                  <a:srgbClr val="F3F1DB"/>
                </a:solidFill>
                <a:latin typeface="Monterchi Sans"/>
                <a:ea typeface="Monterchi Sans"/>
                <a:cs typeface="Monterchi Sans"/>
                <a:sym typeface="Monterchi Sans"/>
              </a:rPr>
              <a:t>What are the differences between an internment camp and a concentration camp?  What would you call the camp the Japanese were put in?</a:t>
            </a:r>
          </a:p>
          <a:p>
            <a:pPr algn="l">
              <a:lnSpc>
                <a:spcPts val="1549"/>
              </a:lnSpc>
            </a:pPr>
            <a:endParaRPr lang="en-US" sz="3099">
              <a:solidFill>
                <a:srgbClr val="F3F1DB"/>
              </a:solidFill>
              <a:latin typeface="Monterchi Sans"/>
              <a:ea typeface="Monterchi Sans"/>
              <a:cs typeface="Monterchi Sans"/>
              <a:sym typeface="Monterchi Sans"/>
            </a:endParaRPr>
          </a:p>
          <a:p>
            <a:pPr algn="l">
              <a:lnSpc>
                <a:spcPts val="3843"/>
              </a:lnSpc>
            </a:pPr>
            <a:r>
              <a:rPr lang="en-US" sz="3099">
                <a:solidFill>
                  <a:srgbClr val="F3F1DB"/>
                </a:solidFill>
                <a:latin typeface="Monterchi Sans"/>
                <a:ea typeface="Monterchi Sans"/>
                <a:cs typeface="Monterchi Sans"/>
                <a:sym typeface="Monterchi Sans"/>
              </a:rPr>
              <a:t>     2. What did you know about concentration</a:t>
            </a:r>
          </a:p>
          <a:p>
            <a:pPr algn="l">
              <a:lnSpc>
                <a:spcPts val="3843"/>
              </a:lnSpc>
            </a:pPr>
            <a:r>
              <a:rPr lang="en-US" sz="3099">
                <a:solidFill>
                  <a:srgbClr val="F3F1DB"/>
                </a:solidFill>
                <a:latin typeface="Monterchi Sans"/>
                <a:ea typeface="Monterchi Sans"/>
                <a:cs typeface="Monterchi Sans"/>
                <a:sym typeface="Monterchi Sans"/>
              </a:rPr>
              <a:t>        camps before watching this video?  Did</a:t>
            </a:r>
          </a:p>
          <a:p>
            <a:pPr algn="l">
              <a:lnSpc>
                <a:spcPts val="3843"/>
              </a:lnSpc>
            </a:pPr>
            <a:r>
              <a:rPr lang="en-US" sz="3099">
                <a:solidFill>
                  <a:srgbClr val="F3F1DB"/>
                </a:solidFill>
                <a:latin typeface="Monterchi Sans"/>
                <a:ea typeface="Monterchi Sans"/>
                <a:cs typeface="Monterchi Sans"/>
                <a:sym typeface="Monterchi Sans"/>
              </a:rPr>
              <a:t>        anything in the video surprise you or</a:t>
            </a:r>
          </a:p>
          <a:p>
            <a:pPr algn="l">
              <a:lnSpc>
                <a:spcPts val="3843"/>
              </a:lnSpc>
            </a:pPr>
            <a:r>
              <a:rPr lang="en-US" sz="3099">
                <a:solidFill>
                  <a:srgbClr val="F3F1DB"/>
                </a:solidFill>
                <a:latin typeface="Monterchi Sans"/>
                <a:ea typeface="Monterchi Sans"/>
                <a:cs typeface="Monterchi Sans"/>
                <a:sym typeface="Monterchi Sans"/>
              </a:rPr>
              <a:t>        change your perception?</a:t>
            </a:r>
          </a:p>
          <a:p>
            <a:pPr algn="l">
              <a:lnSpc>
                <a:spcPts val="1549"/>
              </a:lnSpc>
            </a:pPr>
            <a:endParaRPr lang="en-US" sz="3099">
              <a:solidFill>
                <a:srgbClr val="F3F1DB"/>
              </a:solidFill>
              <a:latin typeface="Monterchi Sans"/>
              <a:ea typeface="Monterchi Sans"/>
              <a:cs typeface="Monterchi Sans"/>
              <a:sym typeface="Monterchi Sans"/>
            </a:endParaRPr>
          </a:p>
          <a:p>
            <a:pPr algn="l">
              <a:lnSpc>
                <a:spcPts val="3843"/>
              </a:lnSpc>
            </a:pPr>
            <a:r>
              <a:rPr lang="en-US" sz="3099">
                <a:solidFill>
                  <a:srgbClr val="F3F1DB"/>
                </a:solidFill>
                <a:latin typeface="Monterchi Sans"/>
                <a:ea typeface="Monterchi Sans"/>
                <a:cs typeface="Monterchi Sans"/>
                <a:sym typeface="Monterchi Sans"/>
              </a:rPr>
              <a:t>     3. Why do you think only Japanese</a:t>
            </a:r>
          </a:p>
          <a:p>
            <a:pPr algn="l">
              <a:lnSpc>
                <a:spcPts val="3843"/>
              </a:lnSpc>
            </a:pPr>
            <a:r>
              <a:rPr lang="en-US" sz="3099">
                <a:solidFill>
                  <a:srgbClr val="F3F1DB"/>
                </a:solidFill>
                <a:latin typeface="Monterchi Sans"/>
                <a:ea typeface="Monterchi Sans"/>
                <a:cs typeface="Monterchi Sans"/>
                <a:sym typeface="Monterchi Sans"/>
              </a:rPr>
              <a:t>         Americans were put into camps?  Why</a:t>
            </a:r>
          </a:p>
          <a:p>
            <a:pPr algn="l">
              <a:lnSpc>
                <a:spcPts val="3843"/>
              </a:lnSpc>
            </a:pPr>
            <a:r>
              <a:rPr lang="en-US" sz="3099">
                <a:solidFill>
                  <a:srgbClr val="F3F1DB"/>
                </a:solidFill>
                <a:latin typeface="Monterchi Sans"/>
                <a:ea typeface="Monterchi Sans"/>
                <a:cs typeface="Monterchi Sans"/>
                <a:sym typeface="Monterchi Sans"/>
              </a:rPr>
              <a:t>         weren’t the Germans or Italians interned</a:t>
            </a:r>
          </a:p>
          <a:p>
            <a:pPr algn="l">
              <a:lnSpc>
                <a:spcPts val="3843"/>
              </a:lnSpc>
            </a:pPr>
            <a:r>
              <a:rPr lang="en-US" sz="3099">
                <a:solidFill>
                  <a:srgbClr val="F3F1DB"/>
                </a:solidFill>
                <a:latin typeface="Monterchi Sans"/>
                <a:ea typeface="Monterchi Sans"/>
                <a:cs typeface="Monterchi Sans"/>
                <a:sym typeface="Monterchi Sans"/>
              </a:rPr>
              <a:t>         as well?</a:t>
            </a:r>
          </a:p>
          <a:p>
            <a:pPr algn="ctr">
              <a:lnSpc>
                <a:spcPts val="4963"/>
              </a:lnSpc>
            </a:pPr>
            <a:endParaRPr lang="en-US" sz="3099">
              <a:solidFill>
                <a:srgbClr val="F3F1DB"/>
              </a:solidFill>
              <a:latin typeface="Monterchi Sans"/>
              <a:ea typeface="Monterchi Sans"/>
              <a:cs typeface="Monterchi Sans"/>
              <a:sym typeface="Monterchi Sans"/>
            </a:endParaRPr>
          </a:p>
        </p:txBody>
      </p:sp>
      <p:sp>
        <p:nvSpPr>
          <p:cNvPr id="12" name="Freeform 12"/>
          <p:cNvSpPr/>
          <p:nvPr/>
        </p:nvSpPr>
        <p:spPr>
          <a:xfrm>
            <a:off x="8595554" y="3840552"/>
            <a:ext cx="1033001" cy="1078478"/>
          </a:xfrm>
          <a:custGeom>
            <a:avLst/>
            <a:gdLst/>
            <a:ahLst/>
            <a:cxnLst/>
            <a:rect l="l" t="t" r="r" b="b"/>
            <a:pathLst>
              <a:path w="1033001" h="1078478">
                <a:moveTo>
                  <a:pt x="0" y="0"/>
                </a:moveTo>
                <a:lnTo>
                  <a:pt x="1033001" y="0"/>
                </a:lnTo>
                <a:lnTo>
                  <a:pt x="1033001" y="1078478"/>
                </a:lnTo>
                <a:lnTo>
                  <a:pt x="0" y="1078478"/>
                </a:lnTo>
                <a:lnTo>
                  <a:pt x="0" y="0"/>
                </a:lnTo>
                <a:close/>
              </a:path>
            </a:pathLst>
          </a:custGeom>
          <a:blipFill>
            <a:blip>
              <a:extLst>
                <a:ext uri="{96DAC541-7B7A-43D3-8B79-37D633B846F1}">
                  <asvg:svgBlip xmlns:asvg="http://schemas.microsoft.com/office/drawing/2016/SVG/main" r:embed="rId7"/>
                </a:ext>
              </a:extLst>
            </a:blip>
            <a:stretch>
              <a:fillRect l="-101042" t="-84932" b="-11017"/>
            </a:stretch>
          </a:blipFill>
        </p:spPr>
        <p:txBody>
          <a:bodyPr/>
          <a:lstStyle/>
          <a:p>
            <a:endParaRPr lang="en-US"/>
          </a:p>
        </p:txBody>
      </p:sp>
      <p:pic>
        <p:nvPicPr>
          <p:cNvPr id="13" name="Picture 13"/>
          <p:cNvPicPr>
            <a:picLocks noChangeAspect="1"/>
          </p:cNvPicPr>
          <p:nvPr>
            <a:videoFile r:link="rId1"/>
          </p:nvPr>
        </p:nvPicPr>
        <p:blipFill>
          <a:blip r:embed="rId8"/>
          <a:stretch>
            <a:fillRect/>
          </a:stretch>
        </p:blipFill>
        <p:spPr>
          <a:xfrm>
            <a:off x="0" y="3971579"/>
            <a:ext cx="10972800" cy="6172199"/>
          </a:xfrm>
          <a:prstGeom prst="rect">
            <a:avLst/>
          </a:prstGeom>
        </p:spPr>
      </p:pic>
      <p:sp>
        <p:nvSpPr>
          <p:cNvPr id="14" name="TextBox 14"/>
          <p:cNvSpPr txBox="1"/>
          <p:nvPr/>
        </p:nvSpPr>
        <p:spPr>
          <a:xfrm>
            <a:off x="5047782" y="1354818"/>
            <a:ext cx="8128546" cy="974837"/>
          </a:xfrm>
          <a:prstGeom prst="rect">
            <a:avLst/>
          </a:prstGeom>
        </p:spPr>
        <p:txBody>
          <a:bodyPr lIns="0" tIns="0" rIns="0" bIns="0" rtlCol="0" anchor="t">
            <a:spAutoFit/>
          </a:bodyPr>
          <a:lstStyle/>
          <a:p>
            <a:pPr algn="ctr">
              <a:lnSpc>
                <a:spcPts val="3847"/>
              </a:lnSpc>
            </a:pPr>
            <a:r>
              <a:rPr lang="en-US" sz="3102" b="1">
                <a:solidFill>
                  <a:srgbClr val="000000"/>
                </a:solidFill>
                <a:latin typeface="Monterchi Sans Bold"/>
                <a:ea typeface="Monterchi Sans Bold"/>
                <a:cs typeface="Monterchi Sans Bold"/>
                <a:sym typeface="Monterchi Sans Bold"/>
              </a:rPr>
              <a:t>Kids interview a survivor of a Japanese internment camp</a:t>
            </a:r>
          </a:p>
          <a:p>
            <a:pPr algn="ctr">
              <a:lnSpc>
                <a:spcPts val="3847"/>
              </a:lnSpc>
              <a:spcBef>
                <a:spcPct val="0"/>
              </a:spcBef>
            </a:pPr>
            <a:r>
              <a:rPr lang="en-US" sz="3102" b="1" u="sng">
                <a:solidFill>
                  <a:srgbClr val="F3F1DB"/>
                </a:solidFill>
                <a:latin typeface="Monterchi Sans Bold"/>
                <a:ea typeface="Monterchi Sans Bold"/>
                <a:cs typeface="Monterchi Sans Bold"/>
                <a:sym typeface="Monterchi Sans Bold"/>
                <a:hlinkClick r:id="rId9" tooltip="https://youtu.be/_e1s2kwSPwU?si=z67AvaN6JptlkA2n"/>
              </a:rPr>
              <a:t>Source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316726" y="-1613291"/>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TextBox 7"/>
          <p:cNvSpPr txBox="1"/>
          <p:nvPr/>
        </p:nvSpPr>
        <p:spPr>
          <a:xfrm>
            <a:off x="3057555" y="161925"/>
            <a:ext cx="7454660" cy="1083753"/>
          </a:xfrm>
          <a:prstGeom prst="rect">
            <a:avLst/>
          </a:prstGeom>
        </p:spPr>
        <p:txBody>
          <a:bodyPr lIns="0" tIns="0" rIns="0" bIns="0" rtlCol="0" anchor="t">
            <a:spAutoFit/>
          </a:bodyPr>
          <a:lstStyle/>
          <a:p>
            <a:pPr algn="ctr">
              <a:lnSpc>
                <a:spcPts val="7959"/>
              </a:lnSpc>
            </a:pPr>
            <a:r>
              <a:rPr lang="en-US" sz="8122" b="1">
                <a:solidFill>
                  <a:srgbClr val="F3F1DB"/>
                </a:solidFill>
                <a:latin typeface="Obra Letra Bold"/>
                <a:ea typeface="Obra Letra Bold"/>
                <a:cs typeface="Obra Letra Bold"/>
                <a:sym typeface="Obra Letra Bold"/>
              </a:rPr>
              <a:t>Primary Text</a:t>
            </a:r>
          </a:p>
        </p:txBody>
      </p:sp>
      <p:sp>
        <p:nvSpPr>
          <p:cNvPr id="8" name="Freeform 8"/>
          <p:cNvSpPr/>
          <p:nvPr/>
        </p:nvSpPr>
        <p:spPr>
          <a:xfrm rot="-9606859" flipH="1">
            <a:off x="14603174" y="-3589427"/>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4"/>
            <a:stretch>
              <a:fillRect/>
            </a:stretch>
          </a:blipFill>
        </p:spPr>
        <p:txBody>
          <a:bodyPr/>
          <a:lstStyle/>
          <a:p>
            <a:endParaRPr lang="en-US"/>
          </a:p>
        </p:txBody>
      </p:sp>
      <p:sp>
        <p:nvSpPr>
          <p:cNvPr id="9" name="TextBox 9"/>
          <p:cNvSpPr txBox="1"/>
          <p:nvPr/>
        </p:nvSpPr>
        <p:spPr>
          <a:xfrm>
            <a:off x="4285107" y="1270900"/>
            <a:ext cx="6114992" cy="1823442"/>
          </a:xfrm>
          <a:prstGeom prst="rect">
            <a:avLst/>
          </a:prstGeom>
        </p:spPr>
        <p:txBody>
          <a:bodyPr lIns="0" tIns="0" rIns="0" bIns="0" rtlCol="0" anchor="t">
            <a:spAutoFit/>
          </a:bodyPr>
          <a:lstStyle/>
          <a:p>
            <a:pPr algn="ctr">
              <a:lnSpc>
                <a:spcPts val="3632"/>
              </a:lnSpc>
            </a:pPr>
            <a:r>
              <a:rPr lang="en-US" sz="2929" b="1">
                <a:solidFill>
                  <a:srgbClr val="000000"/>
                </a:solidFill>
                <a:latin typeface="Monterchi Sans Bold"/>
                <a:ea typeface="Monterchi Sans Bold"/>
                <a:cs typeface="Monterchi Sans Bold"/>
                <a:sym typeface="Monterchi Sans Bold"/>
              </a:rPr>
              <a:t>Petition to Congress from the Presbytery of the Redwoods to free the interned Japanese</a:t>
            </a:r>
          </a:p>
          <a:p>
            <a:pPr algn="ctr">
              <a:lnSpc>
                <a:spcPts val="3632"/>
              </a:lnSpc>
            </a:pPr>
            <a:r>
              <a:rPr lang="en-US" sz="2929" b="1" u="sng">
                <a:solidFill>
                  <a:srgbClr val="F3F1DB"/>
                </a:solidFill>
                <a:latin typeface="Monterchi Sans Bold"/>
                <a:ea typeface="Monterchi Sans Bold"/>
                <a:cs typeface="Monterchi Sans Bold"/>
                <a:sym typeface="Monterchi Sans Bold"/>
                <a:hlinkClick r:id="rId5" tooltip="https://ddr.densho.org/ddr-densho-67-73/"/>
              </a:rPr>
              <a:t>Source</a:t>
            </a:r>
          </a:p>
          <a:p>
            <a:pPr algn="ctr">
              <a:lnSpc>
                <a:spcPts val="3632"/>
              </a:lnSpc>
              <a:spcBef>
                <a:spcPct val="0"/>
              </a:spcBef>
            </a:pPr>
            <a:endParaRPr lang="en-US" sz="2929" b="1" u="sng">
              <a:solidFill>
                <a:srgbClr val="F3F1DB"/>
              </a:solidFill>
              <a:latin typeface="Monterchi Sans Bold"/>
              <a:ea typeface="Monterchi Sans Bold"/>
              <a:cs typeface="Monterchi Sans Bold"/>
              <a:sym typeface="Monterchi Sans Bold"/>
              <a:hlinkClick r:id="rId5" tooltip="https://ddr.densho.org/ddr-densho-67-73/"/>
            </a:endParaRPr>
          </a:p>
        </p:txBody>
      </p:sp>
      <p:grpSp>
        <p:nvGrpSpPr>
          <p:cNvPr id="10" name="Group 10"/>
          <p:cNvGrpSpPr/>
          <p:nvPr/>
        </p:nvGrpSpPr>
        <p:grpSpPr>
          <a:xfrm>
            <a:off x="4756568" y="2970564"/>
            <a:ext cx="5057770" cy="751009"/>
            <a:chOff x="0" y="0"/>
            <a:chExt cx="6743693" cy="1001345"/>
          </a:xfrm>
        </p:grpSpPr>
        <p:sp>
          <p:nvSpPr>
            <p:cNvPr id="11" name="Freeform 11"/>
            <p:cNvSpPr/>
            <p:nvPr/>
          </p:nvSpPr>
          <p:spPr>
            <a:xfrm>
              <a:off x="4321460" y="218065"/>
              <a:ext cx="2422232" cy="515275"/>
            </a:xfrm>
            <a:custGeom>
              <a:avLst/>
              <a:gdLst/>
              <a:ahLst/>
              <a:cxnLst/>
              <a:rect l="l" t="t" r="r" b="b"/>
              <a:pathLst>
                <a:path w="2422232" h="515275">
                  <a:moveTo>
                    <a:pt x="0" y="0"/>
                  </a:moveTo>
                  <a:lnTo>
                    <a:pt x="2422233" y="0"/>
                  </a:lnTo>
                  <a:lnTo>
                    <a:pt x="2422233" y="515275"/>
                  </a:lnTo>
                  <a:lnTo>
                    <a:pt x="0" y="51527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rot="-10800000" flipV="1">
              <a:off x="0" y="218065"/>
              <a:ext cx="2438091" cy="518649"/>
            </a:xfrm>
            <a:custGeom>
              <a:avLst/>
              <a:gdLst/>
              <a:ahLst/>
              <a:cxnLst/>
              <a:rect l="l" t="t" r="r" b="b"/>
              <a:pathLst>
                <a:path w="2438091" h="518649">
                  <a:moveTo>
                    <a:pt x="0" y="518649"/>
                  </a:moveTo>
                  <a:lnTo>
                    <a:pt x="2438091" y="518649"/>
                  </a:lnTo>
                  <a:lnTo>
                    <a:pt x="2438091" y="0"/>
                  </a:lnTo>
                  <a:lnTo>
                    <a:pt x="0" y="0"/>
                  </a:lnTo>
                  <a:lnTo>
                    <a:pt x="0" y="518649"/>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2900215" y="0"/>
              <a:ext cx="959121" cy="1001345"/>
            </a:xfrm>
            <a:custGeom>
              <a:avLst/>
              <a:gdLst/>
              <a:ahLst/>
              <a:cxnLst/>
              <a:rect l="l" t="t" r="r" b="b"/>
              <a:pathLst>
                <a:path w="959121" h="1001345">
                  <a:moveTo>
                    <a:pt x="0" y="0"/>
                  </a:moveTo>
                  <a:lnTo>
                    <a:pt x="959121" y="0"/>
                  </a:lnTo>
                  <a:lnTo>
                    <a:pt x="959121" y="1001345"/>
                  </a:lnTo>
                  <a:lnTo>
                    <a:pt x="0" y="1001345"/>
                  </a:lnTo>
                  <a:lnTo>
                    <a:pt x="0" y="0"/>
                  </a:lnTo>
                  <a:close/>
                </a:path>
              </a:pathLst>
            </a:custGeom>
            <a:blipFill>
              <a:blip>
                <a:extLst>
                  <a:ext uri="{96DAC541-7B7A-43D3-8B79-37D633B846F1}">
                    <asvg:svgBlip xmlns:asvg="http://schemas.microsoft.com/office/drawing/2016/SVG/main" r:embed="rId8"/>
                  </a:ext>
                </a:extLst>
              </a:blip>
              <a:stretch>
                <a:fillRect l="-101042" t="-84932" b="-11017"/>
              </a:stretch>
            </a:blipFill>
          </p:spPr>
          <p:txBody>
            <a:bodyPr/>
            <a:lstStyle/>
            <a:p>
              <a:endParaRPr lang="en-US"/>
            </a:p>
          </p:txBody>
        </p:sp>
      </p:grpSp>
      <p:sp>
        <p:nvSpPr>
          <p:cNvPr id="14" name="Freeform 14"/>
          <p:cNvSpPr/>
          <p:nvPr/>
        </p:nvSpPr>
        <p:spPr>
          <a:xfrm>
            <a:off x="-5871250" y="762635"/>
            <a:ext cx="9394357" cy="3501533"/>
          </a:xfrm>
          <a:custGeom>
            <a:avLst/>
            <a:gdLst/>
            <a:ahLst/>
            <a:cxnLst/>
            <a:rect l="l" t="t" r="r" b="b"/>
            <a:pathLst>
              <a:path w="9394357" h="3501533">
                <a:moveTo>
                  <a:pt x="0" y="0"/>
                </a:moveTo>
                <a:lnTo>
                  <a:pt x="9394357" y="0"/>
                </a:lnTo>
                <a:lnTo>
                  <a:pt x="9394357" y="3501533"/>
                </a:lnTo>
                <a:lnTo>
                  <a:pt x="0" y="350153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TextBox 15"/>
          <p:cNvSpPr txBox="1"/>
          <p:nvPr/>
        </p:nvSpPr>
        <p:spPr>
          <a:xfrm>
            <a:off x="-148439" y="1450857"/>
            <a:ext cx="2782103" cy="1895211"/>
          </a:xfrm>
          <a:prstGeom prst="rect">
            <a:avLst/>
          </a:prstGeom>
        </p:spPr>
        <p:txBody>
          <a:bodyPr lIns="0" tIns="0" rIns="0" bIns="0" rtlCol="0" anchor="t">
            <a:spAutoFit/>
          </a:bodyPr>
          <a:lstStyle/>
          <a:p>
            <a:pPr algn="ctr">
              <a:lnSpc>
                <a:spcPts val="13926"/>
              </a:lnSpc>
            </a:pPr>
            <a:r>
              <a:rPr lang="en-US" sz="14211" b="1">
                <a:solidFill>
                  <a:srgbClr val="493423"/>
                </a:solidFill>
                <a:latin typeface="Obra Letra Bold"/>
                <a:ea typeface="Obra Letra Bold"/>
                <a:cs typeface="Obra Letra Bold"/>
                <a:sym typeface="Obra Letra Bold"/>
              </a:rPr>
              <a:t>09</a:t>
            </a:r>
          </a:p>
        </p:txBody>
      </p:sp>
      <p:sp>
        <p:nvSpPr>
          <p:cNvPr id="16" name="TextBox 16"/>
          <p:cNvSpPr txBox="1"/>
          <p:nvPr/>
        </p:nvSpPr>
        <p:spPr>
          <a:xfrm>
            <a:off x="1961696" y="4612677"/>
            <a:ext cx="8325435" cy="4982584"/>
          </a:xfrm>
          <a:prstGeom prst="rect">
            <a:avLst/>
          </a:prstGeom>
        </p:spPr>
        <p:txBody>
          <a:bodyPr lIns="0" tIns="0" rIns="0" bIns="0" rtlCol="0" anchor="t">
            <a:spAutoFit/>
          </a:bodyPr>
          <a:lstStyle/>
          <a:p>
            <a:pPr algn="ctr">
              <a:lnSpc>
                <a:spcPts val="4963"/>
              </a:lnSpc>
            </a:pPr>
            <a:r>
              <a:rPr lang="en-US" sz="4002" b="1">
                <a:solidFill>
                  <a:srgbClr val="F3F1DB"/>
                </a:solidFill>
                <a:latin typeface="Monterchi Sans Bold"/>
                <a:ea typeface="Monterchi Sans Bold"/>
                <a:cs typeface="Monterchi Sans Bold"/>
                <a:sym typeface="Monterchi Sans Bold"/>
              </a:rPr>
              <a:t>Discussion Based Questions: </a:t>
            </a:r>
          </a:p>
          <a:p>
            <a:pPr algn="l">
              <a:lnSpc>
                <a:spcPts val="3843"/>
              </a:lnSpc>
            </a:pPr>
            <a:r>
              <a:rPr lang="en-US" sz="3099" b="1">
                <a:solidFill>
                  <a:srgbClr val="F3F1DB"/>
                </a:solidFill>
                <a:latin typeface="Monterchi Sans Bold"/>
                <a:ea typeface="Monterchi Sans Bold"/>
                <a:cs typeface="Monterchi Sans Bold"/>
                <a:sym typeface="Monterchi Sans Bold"/>
              </a:rPr>
              <a:t>1. What is a petition, and why do people submit them to Congress?</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2. Do you think this petition had any impact on the treatment of Japanese Americans?  Why or why not?</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3. How might the petition to Congress by the Presbytery of the Redwoods inspire us to stand up against injustice in our own communities?</a:t>
            </a:r>
          </a:p>
        </p:txBody>
      </p:sp>
      <p:sp>
        <p:nvSpPr>
          <p:cNvPr id="17" name="Freeform 17"/>
          <p:cNvSpPr/>
          <p:nvPr/>
        </p:nvSpPr>
        <p:spPr>
          <a:xfrm>
            <a:off x="10574534" y="-19646"/>
            <a:ext cx="7713466" cy="10326293"/>
          </a:xfrm>
          <a:custGeom>
            <a:avLst/>
            <a:gdLst/>
            <a:ahLst/>
            <a:cxnLst/>
            <a:rect l="l" t="t" r="r" b="b"/>
            <a:pathLst>
              <a:path w="7713466" h="10326293">
                <a:moveTo>
                  <a:pt x="0" y="0"/>
                </a:moveTo>
                <a:lnTo>
                  <a:pt x="7713466" y="0"/>
                </a:lnTo>
                <a:lnTo>
                  <a:pt x="7713466" y="10326292"/>
                </a:lnTo>
                <a:lnTo>
                  <a:pt x="0" y="10326292"/>
                </a:lnTo>
                <a:lnTo>
                  <a:pt x="0" y="0"/>
                </a:lnTo>
                <a:close/>
              </a:path>
            </a:pathLst>
          </a:custGeom>
          <a:blipFill>
            <a:blip r:embed="rId10"/>
            <a:stretch>
              <a:fillRect/>
            </a:stretch>
          </a:blipFill>
          <a:ln w="38100" cap="sq">
            <a:solidFill>
              <a:srgbClr val="000000"/>
            </a:solidFill>
            <a:prstDash val="solid"/>
            <a:miter/>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5" name="TextBox 5"/>
          <p:cNvSpPr txBox="1"/>
          <p:nvPr/>
        </p:nvSpPr>
        <p:spPr>
          <a:xfrm>
            <a:off x="2108899" y="7120690"/>
            <a:ext cx="5356665" cy="797902"/>
          </a:xfrm>
          <a:prstGeom prst="rect">
            <a:avLst/>
          </a:prstGeom>
        </p:spPr>
        <p:txBody>
          <a:bodyPr lIns="0" tIns="0" rIns="0" bIns="0" rtlCol="0" anchor="t">
            <a:spAutoFit/>
          </a:bodyPr>
          <a:lstStyle/>
          <a:p>
            <a:pPr algn="l">
              <a:lnSpc>
                <a:spcPts val="5827"/>
              </a:lnSpc>
            </a:pPr>
            <a:r>
              <a:rPr lang="en-US" sz="5946" b="1">
                <a:solidFill>
                  <a:srgbClr val="F3F1DB"/>
                </a:solidFill>
                <a:latin typeface="Obra Letra Bold"/>
                <a:ea typeface="Obra Letra Bold"/>
                <a:cs typeface="Obra Letra Bold"/>
                <a:sym typeface="Obra Letra Bold"/>
              </a:rPr>
              <a:t>Primary Text</a:t>
            </a:r>
          </a:p>
        </p:txBody>
      </p:sp>
      <p:sp>
        <p:nvSpPr>
          <p:cNvPr id="6" name="Freeform 6"/>
          <p:cNvSpPr/>
          <p:nvPr/>
        </p:nvSpPr>
        <p:spPr>
          <a:xfrm>
            <a:off x="0" y="0"/>
            <a:ext cx="5223993" cy="6835554"/>
          </a:xfrm>
          <a:custGeom>
            <a:avLst/>
            <a:gdLst/>
            <a:ahLst/>
            <a:cxnLst/>
            <a:rect l="l" t="t" r="r" b="b"/>
            <a:pathLst>
              <a:path w="5223993" h="6835554">
                <a:moveTo>
                  <a:pt x="0" y="0"/>
                </a:moveTo>
                <a:lnTo>
                  <a:pt x="5223993" y="0"/>
                </a:lnTo>
                <a:lnTo>
                  <a:pt x="5223993" y="6835554"/>
                </a:lnTo>
                <a:lnTo>
                  <a:pt x="0" y="6835554"/>
                </a:lnTo>
                <a:lnTo>
                  <a:pt x="0" y="0"/>
                </a:lnTo>
                <a:close/>
              </a:path>
            </a:pathLst>
          </a:custGeom>
          <a:blipFill>
            <a:blip r:embed="rId4"/>
            <a:stretch>
              <a:fillRect/>
            </a:stretch>
          </a:blipFill>
        </p:spPr>
        <p:txBody>
          <a:bodyPr/>
          <a:lstStyle/>
          <a:p>
            <a:endParaRPr lang="en-US"/>
          </a:p>
        </p:txBody>
      </p:sp>
      <p:sp>
        <p:nvSpPr>
          <p:cNvPr id="7" name="TextBox 7"/>
          <p:cNvSpPr txBox="1"/>
          <p:nvPr/>
        </p:nvSpPr>
        <p:spPr>
          <a:xfrm>
            <a:off x="5432050" y="247069"/>
            <a:ext cx="12743884" cy="5816346"/>
          </a:xfrm>
          <a:prstGeom prst="rect">
            <a:avLst/>
          </a:prstGeom>
        </p:spPr>
        <p:txBody>
          <a:bodyPr lIns="0" tIns="0" rIns="0" bIns="0" rtlCol="0" anchor="t">
            <a:spAutoFit/>
          </a:bodyPr>
          <a:lstStyle/>
          <a:p>
            <a:pPr algn="ctr">
              <a:lnSpc>
                <a:spcPts val="3347"/>
              </a:lnSpc>
            </a:pPr>
            <a:r>
              <a:rPr lang="en-US" sz="2699" b="1">
                <a:solidFill>
                  <a:srgbClr val="F3F1DB"/>
                </a:solidFill>
                <a:latin typeface="Monterchi Sans Bold"/>
                <a:ea typeface="Monterchi Sans Bold"/>
                <a:cs typeface="Monterchi Sans Bold"/>
                <a:sym typeface="Monterchi Sans Bold"/>
              </a:rPr>
              <a:t>Excerpt: </a:t>
            </a:r>
          </a:p>
          <a:p>
            <a:pPr algn="l">
              <a:lnSpc>
                <a:spcPts val="2480"/>
              </a:lnSpc>
            </a:pPr>
            <a:r>
              <a:rPr lang="en-US" sz="2000" b="1">
                <a:solidFill>
                  <a:srgbClr val="000000"/>
                </a:solidFill>
                <a:latin typeface="Monterchi Sans Bold"/>
                <a:ea typeface="Monterchi Sans Bold"/>
                <a:cs typeface="Monterchi Sans Bold"/>
                <a:sym typeface="Monterchi Sans Bold"/>
              </a:rPr>
              <a:t>“MEMORANDUM ON C.B. MUNSON'S REPORT JAPANESE ON THE WEST COAST ...</a:t>
            </a:r>
          </a:p>
          <a:p>
            <a:pPr algn="l">
              <a:lnSpc>
                <a:spcPts val="2480"/>
              </a:lnSpc>
            </a:pPr>
            <a:endParaRPr lang="en-US" sz="2000" b="1">
              <a:solidFill>
                <a:srgbClr val="000000"/>
              </a:solidFill>
              <a:latin typeface="Monterchi Sans Bold"/>
              <a:ea typeface="Monterchi Sans Bold"/>
              <a:cs typeface="Monterchi Sans Bold"/>
              <a:sym typeface="Monterchi Sans Bold"/>
            </a:endParaRPr>
          </a:p>
          <a:p>
            <a:pPr algn="l">
              <a:lnSpc>
                <a:spcPts val="2480"/>
              </a:lnSpc>
            </a:pPr>
            <a:r>
              <a:rPr lang="en-US" sz="2000" b="1">
                <a:solidFill>
                  <a:srgbClr val="000000"/>
                </a:solidFill>
                <a:latin typeface="Monterchi Sans Bold"/>
                <a:ea typeface="Monterchi Sans Bold"/>
                <a:cs typeface="Monterchi Sans Bold"/>
                <a:sym typeface="Monterchi Sans Bold"/>
              </a:rPr>
              <a:t>2) "There is no Japanese 'problem' on the coast. There will be no armed uprising of Japanese. There will be undoubtedly some sabotage financed by Japan and executed largely by imported agents. There will be the odd case of fanatical sabotage by some Japanese 'crackpot'."</a:t>
            </a:r>
          </a:p>
          <a:p>
            <a:pPr algn="l">
              <a:lnSpc>
                <a:spcPts val="2480"/>
              </a:lnSpc>
            </a:pPr>
            <a:endParaRPr lang="en-US" sz="2000" b="1">
              <a:solidFill>
                <a:srgbClr val="000000"/>
              </a:solidFill>
              <a:latin typeface="Monterchi Sans Bold"/>
              <a:ea typeface="Monterchi Sans Bold"/>
              <a:cs typeface="Monterchi Sans Bold"/>
              <a:sym typeface="Monterchi Sans Bold"/>
            </a:endParaRPr>
          </a:p>
          <a:p>
            <a:pPr algn="l">
              <a:lnSpc>
                <a:spcPts val="2480"/>
              </a:lnSpc>
            </a:pPr>
            <a:r>
              <a:rPr lang="en-US" sz="2000" b="1">
                <a:solidFill>
                  <a:srgbClr val="000000"/>
                </a:solidFill>
                <a:latin typeface="Monterchi Sans Bold"/>
                <a:ea typeface="Monterchi Sans Bold"/>
                <a:cs typeface="Monterchi Sans Bold"/>
                <a:sym typeface="Monterchi Sans Bold"/>
              </a:rPr>
              <a:t>3) "The dangerous part of their espionage is that they would be very effective as far as movement of supplies, movement of troops and movement of ships... is concerned."</a:t>
            </a:r>
          </a:p>
          <a:p>
            <a:pPr algn="l">
              <a:lnSpc>
                <a:spcPts val="2480"/>
              </a:lnSpc>
            </a:pPr>
            <a:endParaRPr lang="en-US" sz="2000" b="1">
              <a:solidFill>
                <a:srgbClr val="000000"/>
              </a:solidFill>
              <a:latin typeface="Monterchi Sans Bold"/>
              <a:ea typeface="Monterchi Sans Bold"/>
              <a:cs typeface="Monterchi Sans Bold"/>
              <a:sym typeface="Monterchi Sans Bold"/>
            </a:endParaRPr>
          </a:p>
          <a:p>
            <a:pPr algn="l">
              <a:lnSpc>
                <a:spcPts val="2480"/>
              </a:lnSpc>
            </a:pPr>
            <a:r>
              <a:rPr lang="en-US" sz="2000" b="1">
                <a:solidFill>
                  <a:srgbClr val="000000"/>
                </a:solidFill>
                <a:latin typeface="Monterchi Sans Bold"/>
                <a:ea typeface="Monterchi Sans Bold"/>
                <a:cs typeface="Monterchi Sans Bold"/>
                <a:sym typeface="Monterchi Sans Bold"/>
              </a:rPr>
              <a:t>4) "For the most part the local Japanese are loyal to the United States or, at worst, hope that by remaining quiet they can avoid concentration camps or irresponsible mobs."</a:t>
            </a:r>
          </a:p>
          <a:p>
            <a:pPr algn="l">
              <a:lnSpc>
                <a:spcPts val="2480"/>
              </a:lnSpc>
            </a:pPr>
            <a:endParaRPr lang="en-US" sz="2000" b="1">
              <a:solidFill>
                <a:srgbClr val="000000"/>
              </a:solidFill>
              <a:latin typeface="Monterchi Sans Bold"/>
              <a:ea typeface="Monterchi Sans Bold"/>
              <a:cs typeface="Monterchi Sans Bold"/>
              <a:sym typeface="Monterchi Sans Bold"/>
            </a:endParaRPr>
          </a:p>
          <a:p>
            <a:pPr algn="l">
              <a:lnSpc>
                <a:spcPts val="2480"/>
              </a:lnSpc>
            </a:pPr>
            <a:r>
              <a:rPr lang="en-US" sz="2000" b="1">
                <a:solidFill>
                  <a:srgbClr val="000000"/>
                </a:solidFill>
                <a:latin typeface="Monterchi Sans Bold"/>
                <a:ea typeface="Monterchi Sans Bold"/>
                <a:cs typeface="Monterchi Sans Bold"/>
                <a:sym typeface="Monterchi Sans Bold"/>
              </a:rPr>
              <a:t>5) "Your reporter... is horrified to note that dams, bridges, harbors, power stations etc. are wholly unguarded everywhere. The harbor of San Pedro could be razed by fire completely by four men with hand grenades and a little study in one night. Dams could be blown and half of lower California might actually die of thirst... One railway bridge at the exit from the mountains in some cases could tie up three or four main railroads.”</a:t>
            </a:r>
          </a:p>
          <a:p>
            <a:pPr algn="l">
              <a:lnSpc>
                <a:spcPts val="2976"/>
              </a:lnSpc>
            </a:pPr>
            <a:endParaRPr lang="en-US" sz="2000" b="1">
              <a:solidFill>
                <a:srgbClr val="000000"/>
              </a:solidFill>
              <a:latin typeface="Monterchi Sans Bold"/>
              <a:ea typeface="Monterchi Sans Bold"/>
              <a:cs typeface="Monterchi Sans Bold"/>
              <a:sym typeface="Monterchi Sans Bold"/>
            </a:endParaRPr>
          </a:p>
        </p:txBody>
      </p:sp>
      <p:sp>
        <p:nvSpPr>
          <p:cNvPr id="8" name="TextBox 8"/>
          <p:cNvSpPr txBox="1"/>
          <p:nvPr/>
        </p:nvSpPr>
        <p:spPr>
          <a:xfrm>
            <a:off x="2873228" y="7909067"/>
            <a:ext cx="3323152" cy="1168385"/>
          </a:xfrm>
          <a:prstGeom prst="rect">
            <a:avLst/>
          </a:prstGeom>
        </p:spPr>
        <p:txBody>
          <a:bodyPr lIns="0" tIns="0" rIns="0" bIns="0" rtlCol="0" anchor="t">
            <a:spAutoFit/>
          </a:bodyPr>
          <a:lstStyle/>
          <a:p>
            <a:pPr algn="ctr">
              <a:lnSpc>
                <a:spcPts val="3103"/>
              </a:lnSpc>
            </a:pPr>
            <a:r>
              <a:rPr lang="en-US" sz="2502" b="1">
                <a:solidFill>
                  <a:srgbClr val="000000"/>
                </a:solidFill>
                <a:latin typeface="Monterchi Sans Bold"/>
                <a:ea typeface="Monterchi Sans Bold"/>
                <a:cs typeface="Monterchi Sans Bold"/>
                <a:sym typeface="Monterchi Sans Bold"/>
              </a:rPr>
              <a:t>Memorandum on The Munson Report</a:t>
            </a:r>
          </a:p>
          <a:p>
            <a:pPr algn="ctr">
              <a:lnSpc>
                <a:spcPts val="3103"/>
              </a:lnSpc>
              <a:spcBef>
                <a:spcPct val="0"/>
              </a:spcBef>
            </a:pPr>
            <a:r>
              <a:rPr lang="en-US" sz="2502" b="1" u="sng">
                <a:solidFill>
                  <a:srgbClr val="F3F1DB"/>
                </a:solidFill>
                <a:latin typeface="Monterchi Sans Bold"/>
                <a:ea typeface="Monterchi Sans Bold"/>
                <a:cs typeface="Monterchi Sans Bold"/>
                <a:sym typeface="Monterchi Sans Bold"/>
                <a:hlinkClick r:id="rId5" tooltip="https://ddr.densho.org/ddr-densho-67-11/"/>
              </a:rPr>
              <a:t>Source</a:t>
            </a:r>
          </a:p>
        </p:txBody>
      </p:sp>
      <p:sp>
        <p:nvSpPr>
          <p:cNvPr id="9" name="TextBox 9"/>
          <p:cNvSpPr txBox="1"/>
          <p:nvPr/>
        </p:nvSpPr>
        <p:spPr>
          <a:xfrm>
            <a:off x="6817295" y="5683239"/>
            <a:ext cx="10983684" cy="4975337"/>
          </a:xfrm>
          <a:prstGeom prst="rect">
            <a:avLst/>
          </a:prstGeom>
        </p:spPr>
        <p:txBody>
          <a:bodyPr lIns="0" tIns="0" rIns="0" bIns="0" rtlCol="0" anchor="t">
            <a:spAutoFit/>
          </a:bodyPr>
          <a:lstStyle/>
          <a:p>
            <a:pPr algn="ctr">
              <a:lnSpc>
                <a:spcPts val="3847"/>
              </a:lnSpc>
            </a:pPr>
            <a:r>
              <a:rPr lang="en-US" sz="3102" b="1">
                <a:solidFill>
                  <a:srgbClr val="000000"/>
                </a:solidFill>
                <a:latin typeface="Monterchi Sans Bold"/>
                <a:ea typeface="Monterchi Sans Bold"/>
                <a:cs typeface="Monterchi Sans Bold"/>
                <a:sym typeface="Monterchi Sans Bold"/>
              </a:rPr>
              <a:t>Discussion Based Questions: </a:t>
            </a:r>
          </a:p>
          <a:p>
            <a:pPr algn="l">
              <a:lnSpc>
                <a:spcPts val="3099"/>
              </a:lnSpc>
            </a:pPr>
            <a:r>
              <a:rPr lang="en-US" sz="2499" b="1">
                <a:solidFill>
                  <a:srgbClr val="000000"/>
                </a:solidFill>
                <a:latin typeface="Monterchi Sans Bold"/>
                <a:ea typeface="Monterchi Sans Bold"/>
                <a:cs typeface="Monterchi Sans Bold"/>
                <a:sym typeface="Monterchi Sans Bold"/>
              </a:rPr>
              <a:t>1. The report states that Japanese citizens do not pose a threat, but expresses fear at the lack of guards in San Pedro.  Do you think the author is concerned about Japanese citizens, or another one of America’s enemies at the time?</a:t>
            </a:r>
          </a:p>
          <a:p>
            <a:pPr algn="l">
              <a:lnSpc>
                <a:spcPts val="3099"/>
              </a:lnSpc>
            </a:pPr>
            <a:endParaRPr lang="en-US" sz="2499" b="1">
              <a:solidFill>
                <a:srgbClr val="000000"/>
              </a:solidFill>
              <a:latin typeface="Monterchi Sans Bold"/>
              <a:ea typeface="Monterchi Sans Bold"/>
              <a:cs typeface="Monterchi Sans Bold"/>
              <a:sym typeface="Monterchi Sans Bold"/>
            </a:endParaRPr>
          </a:p>
          <a:p>
            <a:pPr algn="l">
              <a:lnSpc>
                <a:spcPts val="3099"/>
              </a:lnSpc>
            </a:pPr>
            <a:r>
              <a:rPr lang="en-US" sz="2499" b="1">
                <a:solidFill>
                  <a:srgbClr val="000000"/>
                </a:solidFill>
                <a:latin typeface="Monterchi Sans Bold"/>
                <a:ea typeface="Monterchi Sans Bold"/>
                <a:cs typeface="Monterchi Sans Bold"/>
                <a:sym typeface="Monterchi Sans Bold"/>
              </a:rPr>
              <a:t>2. What do think the outcome of this report was?  Were the Japanese freed?  Explain your reasoning.</a:t>
            </a:r>
          </a:p>
          <a:p>
            <a:pPr algn="l">
              <a:lnSpc>
                <a:spcPts val="3099"/>
              </a:lnSpc>
            </a:pPr>
            <a:endParaRPr lang="en-US" sz="2499" b="1">
              <a:solidFill>
                <a:srgbClr val="000000"/>
              </a:solidFill>
              <a:latin typeface="Monterchi Sans Bold"/>
              <a:ea typeface="Monterchi Sans Bold"/>
              <a:cs typeface="Monterchi Sans Bold"/>
              <a:sym typeface="Monterchi Sans Bold"/>
            </a:endParaRPr>
          </a:p>
          <a:p>
            <a:pPr algn="l">
              <a:lnSpc>
                <a:spcPts val="3099"/>
              </a:lnSpc>
            </a:pPr>
            <a:r>
              <a:rPr lang="en-US" sz="2499" b="1">
                <a:solidFill>
                  <a:srgbClr val="000000"/>
                </a:solidFill>
                <a:latin typeface="Monterchi Sans Bold"/>
                <a:ea typeface="Monterchi Sans Bold"/>
                <a:cs typeface="Monterchi Sans Bold"/>
                <a:sym typeface="Monterchi Sans Bold"/>
              </a:rPr>
              <a:t>3. How do you imagine Japanese Americans might have felt knowing there were people in the government who disagreed with their treatment?</a:t>
            </a:r>
          </a:p>
          <a:p>
            <a:pPr algn="l">
              <a:lnSpc>
                <a:spcPts val="3847"/>
              </a:lnSpc>
            </a:pPr>
            <a:endParaRPr lang="en-US" sz="2499" b="1">
              <a:solidFill>
                <a:srgbClr val="000000"/>
              </a:solidFill>
              <a:latin typeface="Monterchi Sans Bold"/>
              <a:ea typeface="Monterchi Sans Bold"/>
              <a:cs typeface="Monterchi Sans Bold"/>
              <a:sym typeface="Monterchi Sans Bold"/>
            </a:endParaRPr>
          </a:p>
          <a:p>
            <a:pPr algn="ctr">
              <a:lnSpc>
                <a:spcPts val="3847"/>
              </a:lnSpc>
              <a:spcBef>
                <a:spcPct val="0"/>
              </a:spcBef>
            </a:pPr>
            <a:endParaRPr lang="en-US" sz="2499" b="1">
              <a:solidFill>
                <a:srgbClr val="000000"/>
              </a:solidFill>
              <a:latin typeface="Monterchi Sans Bold"/>
              <a:ea typeface="Monterchi Sans Bold"/>
              <a:cs typeface="Monterchi Sans Bold"/>
              <a:sym typeface="Monterchi Sans Bold"/>
            </a:endParaRPr>
          </a:p>
        </p:txBody>
      </p:sp>
      <p:sp>
        <p:nvSpPr>
          <p:cNvPr id="10" name="Freeform 10"/>
          <p:cNvSpPr/>
          <p:nvPr/>
        </p:nvSpPr>
        <p:spPr>
          <a:xfrm>
            <a:off x="-4481570" y="7583944"/>
            <a:ext cx="7252103" cy="2703056"/>
          </a:xfrm>
          <a:custGeom>
            <a:avLst/>
            <a:gdLst/>
            <a:ahLst/>
            <a:cxnLst/>
            <a:rect l="l" t="t" r="r" b="b"/>
            <a:pathLst>
              <a:path w="7252103" h="2703056">
                <a:moveTo>
                  <a:pt x="0" y="0"/>
                </a:moveTo>
                <a:lnTo>
                  <a:pt x="7252103" y="0"/>
                </a:lnTo>
                <a:lnTo>
                  <a:pt x="7252103" y="2703056"/>
                </a:lnTo>
                <a:lnTo>
                  <a:pt x="0" y="270305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117646" y="8082235"/>
            <a:ext cx="2192356" cy="1480519"/>
          </a:xfrm>
          <a:prstGeom prst="rect">
            <a:avLst/>
          </a:prstGeom>
        </p:spPr>
        <p:txBody>
          <a:bodyPr lIns="0" tIns="0" rIns="0" bIns="0" rtlCol="0" anchor="t">
            <a:spAutoFit/>
          </a:bodyPr>
          <a:lstStyle/>
          <a:p>
            <a:pPr algn="ctr">
              <a:lnSpc>
                <a:spcPts val="10974"/>
              </a:lnSpc>
            </a:pPr>
            <a:r>
              <a:rPr lang="en-US" sz="11198" b="1">
                <a:solidFill>
                  <a:srgbClr val="493423"/>
                </a:solidFill>
                <a:latin typeface="Obra Letra Bold"/>
                <a:ea typeface="Obra Letra Bold"/>
                <a:cs typeface="Obra Letra Bold"/>
                <a:sym typeface="Obra Letra Bold"/>
              </a:rPr>
              <a:t>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7" name="Group 7"/>
          <p:cNvGrpSpPr/>
          <p:nvPr/>
        </p:nvGrpSpPr>
        <p:grpSpPr>
          <a:xfrm>
            <a:off x="6888611" y="2496380"/>
            <a:ext cx="3994353" cy="543535"/>
            <a:chOff x="0" y="0"/>
            <a:chExt cx="5325804" cy="724713"/>
          </a:xfrm>
        </p:grpSpPr>
        <p:sp>
          <p:nvSpPr>
            <p:cNvPr id="8" name="Freeform 8"/>
            <p:cNvSpPr/>
            <p:nvPr/>
          </p:nvSpPr>
          <p:spPr>
            <a:xfrm>
              <a:off x="3306282" y="147553"/>
              <a:ext cx="2019522" cy="429607"/>
            </a:xfrm>
            <a:custGeom>
              <a:avLst/>
              <a:gdLst/>
              <a:ahLst/>
              <a:cxnLst/>
              <a:rect l="l" t="t" r="r" b="b"/>
              <a:pathLst>
                <a:path w="2019522" h="429607">
                  <a:moveTo>
                    <a:pt x="0" y="0"/>
                  </a:moveTo>
                  <a:lnTo>
                    <a:pt x="2019522" y="0"/>
                  </a:lnTo>
                  <a:lnTo>
                    <a:pt x="2019522" y="429607"/>
                  </a:lnTo>
                  <a:lnTo>
                    <a:pt x="0" y="42960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rot="-10800000" flipV="1">
              <a:off x="0" y="147553"/>
              <a:ext cx="2019522" cy="429607"/>
            </a:xfrm>
            <a:custGeom>
              <a:avLst/>
              <a:gdLst/>
              <a:ahLst/>
              <a:cxnLst/>
              <a:rect l="l" t="t" r="r" b="b"/>
              <a:pathLst>
                <a:path w="2019522" h="429607">
                  <a:moveTo>
                    <a:pt x="0" y="429607"/>
                  </a:moveTo>
                  <a:lnTo>
                    <a:pt x="2019522" y="429607"/>
                  </a:lnTo>
                  <a:lnTo>
                    <a:pt x="2019522" y="0"/>
                  </a:lnTo>
                  <a:lnTo>
                    <a:pt x="0" y="0"/>
                  </a:lnTo>
                  <a:lnTo>
                    <a:pt x="0" y="429607"/>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rot="-5400000">
              <a:off x="2298680" y="-15952"/>
              <a:ext cx="724713" cy="756618"/>
            </a:xfrm>
            <a:custGeom>
              <a:avLst/>
              <a:gdLst/>
              <a:ahLst/>
              <a:cxnLst/>
              <a:rect l="l" t="t" r="r" b="b"/>
              <a:pathLst>
                <a:path w="724713" h="756618">
                  <a:moveTo>
                    <a:pt x="0" y="0"/>
                  </a:moveTo>
                  <a:lnTo>
                    <a:pt x="724713" y="0"/>
                  </a:lnTo>
                  <a:lnTo>
                    <a:pt x="724713" y="756618"/>
                  </a:lnTo>
                  <a:lnTo>
                    <a:pt x="0" y="756618"/>
                  </a:lnTo>
                  <a:lnTo>
                    <a:pt x="0" y="0"/>
                  </a:lnTo>
                  <a:close/>
                </a:path>
              </a:pathLst>
            </a:custGeom>
            <a:blipFill>
              <a:blip>
                <a:extLst>
                  <a:ext uri="{96DAC541-7B7A-43D3-8B79-37D633B846F1}">
                    <asvg:svgBlip xmlns:asvg="http://schemas.microsoft.com/office/drawing/2016/SVG/main" r:embed="rId5"/>
                  </a:ext>
                </a:extLst>
              </a:blip>
              <a:stretch>
                <a:fillRect l="-101042" t="-84932" b="-11017"/>
              </a:stretch>
            </a:blipFill>
          </p:spPr>
          <p:txBody>
            <a:bodyPr/>
            <a:lstStyle/>
            <a:p>
              <a:endParaRPr lang="en-US"/>
            </a:p>
          </p:txBody>
        </p:sp>
      </p:grpSp>
      <p:sp>
        <p:nvSpPr>
          <p:cNvPr id="11" name="Freeform 11"/>
          <p:cNvSpPr/>
          <p:nvPr/>
        </p:nvSpPr>
        <p:spPr>
          <a:xfrm rot="-9606859" flipH="1">
            <a:off x="14603174" y="-3589427"/>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6"/>
            <a:stretch>
              <a:fillRect/>
            </a:stretch>
          </a:blipFill>
        </p:spPr>
        <p:txBody>
          <a:bodyPr/>
          <a:lstStyle/>
          <a:p>
            <a:endParaRPr lang="en-US"/>
          </a:p>
        </p:txBody>
      </p:sp>
      <p:sp>
        <p:nvSpPr>
          <p:cNvPr id="12" name="Freeform 12"/>
          <p:cNvSpPr/>
          <p:nvPr/>
        </p:nvSpPr>
        <p:spPr>
          <a:xfrm>
            <a:off x="8350601" y="4480970"/>
            <a:ext cx="9937399" cy="5667362"/>
          </a:xfrm>
          <a:custGeom>
            <a:avLst/>
            <a:gdLst/>
            <a:ahLst/>
            <a:cxnLst/>
            <a:rect l="l" t="t" r="r" b="b"/>
            <a:pathLst>
              <a:path w="9937399" h="5667362">
                <a:moveTo>
                  <a:pt x="0" y="0"/>
                </a:moveTo>
                <a:lnTo>
                  <a:pt x="9937399" y="0"/>
                </a:lnTo>
                <a:lnTo>
                  <a:pt x="9937399" y="5667362"/>
                </a:lnTo>
                <a:lnTo>
                  <a:pt x="0" y="5667362"/>
                </a:lnTo>
                <a:lnTo>
                  <a:pt x="0" y="0"/>
                </a:lnTo>
                <a:close/>
              </a:path>
            </a:pathLst>
          </a:custGeom>
          <a:blipFill>
            <a:blip r:embed="rId7"/>
            <a:stretch>
              <a:fillRect/>
            </a:stretch>
          </a:blipFill>
          <a:ln w="38100" cap="sq">
            <a:solidFill>
              <a:srgbClr val="000000"/>
            </a:solidFill>
            <a:prstDash val="solid"/>
            <a:miter/>
          </a:ln>
        </p:spPr>
        <p:txBody>
          <a:bodyPr/>
          <a:lstStyle/>
          <a:p>
            <a:endParaRPr lang="en-US"/>
          </a:p>
        </p:txBody>
      </p:sp>
      <p:sp>
        <p:nvSpPr>
          <p:cNvPr id="13" name="TextBox 13"/>
          <p:cNvSpPr txBox="1"/>
          <p:nvPr/>
        </p:nvSpPr>
        <p:spPr>
          <a:xfrm>
            <a:off x="5687526" y="210928"/>
            <a:ext cx="5672274" cy="847177"/>
          </a:xfrm>
          <a:prstGeom prst="rect">
            <a:avLst/>
          </a:prstGeom>
        </p:spPr>
        <p:txBody>
          <a:bodyPr lIns="0" tIns="0" rIns="0" bIns="0" rtlCol="0" anchor="t">
            <a:spAutoFit/>
          </a:bodyPr>
          <a:lstStyle/>
          <a:p>
            <a:pPr algn="ctr">
              <a:lnSpc>
                <a:spcPts val="6186"/>
              </a:lnSpc>
            </a:pPr>
            <a:r>
              <a:rPr lang="en-US" sz="6312" b="1">
                <a:solidFill>
                  <a:srgbClr val="493423"/>
                </a:solidFill>
                <a:latin typeface="Obra Letra Bold"/>
                <a:ea typeface="Obra Letra Bold"/>
                <a:cs typeface="Obra Letra Bold"/>
                <a:sym typeface="Obra Letra Bold"/>
              </a:rPr>
              <a:t>Primary Visual</a:t>
            </a:r>
          </a:p>
        </p:txBody>
      </p:sp>
      <p:sp>
        <p:nvSpPr>
          <p:cNvPr id="14" name="TextBox 14"/>
          <p:cNvSpPr txBox="1"/>
          <p:nvPr/>
        </p:nvSpPr>
        <p:spPr>
          <a:xfrm>
            <a:off x="2123303" y="4360207"/>
            <a:ext cx="6000709" cy="5758881"/>
          </a:xfrm>
          <a:prstGeom prst="rect">
            <a:avLst/>
          </a:prstGeom>
        </p:spPr>
        <p:txBody>
          <a:bodyPr lIns="0" tIns="0" rIns="0" bIns="0" rtlCol="0" anchor="t">
            <a:spAutoFit/>
          </a:bodyPr>
          <a:lstStyle/>
          <a:p>
            <a:pPr algn="ctr">
              <a:lnSpc>
                <a:spcPts val="3424"/>
              </a:lnSpc>
            </a:pPr>
            <a:r>
              <a:rPr lang="en-US" sz="2761" b="1">
                <a:solidFill>
                  <a:srgbClr val="F3F1DB"/>
                </a:solidFill>
                <a:latin typeface="Monterchi Sans Bold"/>
                <a:ea typeface="Monterchi Sans Bold"/>
                <a:cs typeface="Monterchi Sans Bold"/>
                <a:sym typeface="Monterchi Sans Bold"/>
              </a:rPr>
              <a:t>Discussion Based Questions: </a:t>
            </a:r>
          </a:p>
          <a:p>
            <a:pPr algn="l">
              <a:lnSpc>
                <a:spcPts val="3052"/>
              </a:lnSpc>
            </a:pPr>
            <a:endParaRPr lang="en-US" sz="2761" b="1">
              <a:solidFill>
                <a:srgbClr val="F3F1DB"/>
              </a:solidFill>
              <a:latin typeface="Monterchi Sans Bold"/>
              <a:ea typeface="Monterchi Sans Bold"/>
              <a:cs typeface="Monterchi Sans Bold"/>
              <a:sym typeface="Monterchi Sans Bold"/>
            </a:endParaRPr>
          </a:p>
          <a:p>
            <a:pPr algn="l">
              <a:lnSpc>
                <a:spcPts val="3052"/>
              </a:lnSpc>
            </a:pPr>
            <a:r>
              <a:rPr lang="en-US" sz="2462" b="1">
                <a:solidFill>
                  <a:srgbClr val="000000"/>
                </a:solidFill>
                <a:latin typeface="Monterchi Sans Bold"/>
                <a:ea typeface="Monterchi Sans Bold"/>
                <a:cs typeface="Monterchi Sans Bold"/>
                <a:sym typeface="Monterchi Sans Bold"/>
              </a:rPr>
              <a:t>1. How might the deaths of Japanese Americans in internment camps influence our understanding of history and the importance of protecting the rights and freedoms of all people?</a:t>
            </a:r>
          </a:p>
          <a:p>
            <a:pPr algn="l">
              <a:lnSpc>
                <a:spcPts val="3052"/>
              </a:lnSpc>
            </a:pPr>
            <a:endParaRPr lang="en-US" sz="2462" b="1">
              <a:solidFill>
                <a:srgbClr val="000000"/>
              </a:solidFill>
              <a:latin typeface="Monterchi Sans Bold"/>
              <a:ea typeface="Monterchi Sans Bold"/>
              <a:cs typeface="Monterchi Sans Bold"/>
              <a:sym typeface="Monterchi Sans Bold"/>
            </a:endParaRPr>
          </a:p>
          <a:p>
            <a:pPr algn="l">
              <a:lnSpc>
                <a:spcPts val="3052"/>
              </a:lnSpc>
            </a:pPr>
            <a:r>
              <a:rPr lang="en-US" sz="2462" b="1">
                <a:solidFill>
                  <a:srgbClr val="000000"/>
                </a:solidFill>
                <a:latin typeface="Monterchi Sans Bold"/>
                <a:ea typeface="Monterchi Sans Bold"/>
                <a:cs typeface="Monterchi Sans Bold"/>
                <a:sym typeface="Monterchi Sans Bold"/>
              </a:rPr>
              <a:t>2. How do you think the families felt receiving the news of their loved one’s passing?</a:t>
            </a:r>
          </a:p>
          <a:p>
            <a:pPr algn="l">
              <a:lnSpc>
                <a:spcPts val="3052"/>
              </a:lnSpc>
            </a:pPr>
            <a:endParaRPr lang="en-US" sz="2462" b="1">
              <a:solidFill>
                <a:srgbClr val="000000"/>
              </a:solidFill>
              <a:latin typeface="Monterchi Sans Bold"/>
              <a:ea typeface="Monterchi Sans Bold"/>
              <a:cs typeface="Monterchi Sans Bold"/>
              <a:sym typeface="Monterchi Sans Bold"/>
            </a:endParaRPr>
          </a:p>
          <a:p>
            <a:pPr algn="l">
              <a:lnSpc>
                <a:spcPts val="3052"/>
              </a:lnSpc>
            </a:pPr>
            <a:r>
              <a:rPr lang="en-US" sz="2462" b="1">
                <a:solidFill>
                  <a:srgbClr val="000000"/>
                </a:solidFill>
                <a:latin typeface="Monterchi Sans Bold"/>
                <a:ea typeface="Monterchi Sans Bold"/>
                <a:cs typeface="Monterchi Sans Bold"/>
                <a:sym typeface="Monterchi Sans Bold"/>
              </a:rPr>
              <a:t>3. How do you think the deaths of Japanese Americans in internment camps impacted future generations of Japanese Americans and their understanding of their own history?</a:t>
            </a:r>
          </a:p>
          <a:p>
            <a:pPr algn="l">
              <a:lnSpc>
                <a:spcPts val="3052"/>
              </a:lnSpc>
              <a:spcBef>
                <a:spcPct val="0"/>
              </a:spcBef>
            </a:pPr>
            <a:endParaRPr lang="en-US" sz="2462" b="1">
              <a:solidFill>
                <a:srgbClr val="000000"/>
              </a:solidFill>
              <a:latin typeface="Monterchi Sans Bold"/>
              <a:ea typeface="Monterchi Sans Bold"/>
              <a:cs typeface="Monterchi Sans Bold"/>
              <a:sym typeface="Monterchi Sans Bold"/>
            </a:endParaRPr>
          </a:p>
        </p:txBody>
      </p:sp>
      <p:sp>
        <p:nvSpPr>
          <p:cNvPr id="15" name="Freeform 15"/>
          <p:cNvSpPr/>
          <p:nvPr/>
        </p:nvSpPr>
        <p:spPr>
          <a:xfrm>
            <a:off x="-5871250" y="525373"/>
            <a:ext cx="9320705" cy="3474081"/>
          </a:xfrm>
          <a:custGeom>
            <a:avLst/>
            <a:gdLst/>
            <a:ahLst/>
            <a:cxnLst/>
            <a:rect l="l" t="t" r="r" b="b"/>
            <a:pathLst>
              <a:path w="9320705" h="3474081">
                <a:moveTo>
                  <a:pt x="0" y="0"/>
                </a:moveTo>
                <a:lnTo>
                  <a:pt x="9320705" y="0"/>
                </a:lnTo>
                <a:lnTo>
                  <a:pt x="9320705" y="3474081"/>
                </a:lnTo>
                <a:lnTo>
                  <a:pt x="0" y="347408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TextBox 16"/>
          <p:cNvSpPr txBox="1"/>
          <p:nvPr/>
        </p:nvSpPr>
        <p:spPr>
          <a:xfrm>
            <a:off x="-388920" y="1176636"/>
            <a:ext cx="2760291" cy="1887638"/>
          </a:xfrm>
          <a:prstGeom prst="rect">
            <a:avLst/>
          </a:prstGeom>
        </p:spPr>
        <p:txBody>
          <a:bodyPr lIns="0" tIns="0" rIns="0" bIns="0" rtlCol="0" anchor="t">
            <a:spAutoFit/>
          </a:bodyPr>
          <a:lstStyle/>
          <a:p>
            <a:pPr algn="ctr">
              <a:lnSpc>
                <a:spcPts val="13817"/>
              </a:lnSpc>
            </a:pPr>
            <a:r>
              <a:rPr lang="en-US" sz="14099" b="1">
                <a:solidFill>
                  <a:srgbClr val="493423"/>
                </a:solidFill>
                <a:latin typeface="Obra Letra Bold"/>
                <a:ea typeface="Obra Letra Bold"/>
                <a:cs typeface="Obra Letra Bold"/>
                <a:sym typeface="Obra Letra Bold"/>
              </a:rPr>
              <a:t>11</a:t>
            </a:r>
          </a:p>
        </p:txBody>
      </p:sp>
      <p:sp>
        <p:nvSpPr>
          <p:cNvPr id="17" name="TextBox 17"/>
          <p:cNvSpPr txBox="1"/>
          <p:nvPr/>
        </p:nvSpPr>
        <p:spPr>
          <a:xfrm>
            <a:off x="3449455" y="1260543"/>
            <a:ext cx="10897584" cy="1434073"/>
          </a:xfrm>
          <a:prstGeom prst="rect">
            <a:avLst/>
          </a:prstGeom>
        </p:spPr>
        <p:txBody>
          <a:bodyPr lIns="0" tIns="0" rIns="0" bIns="0" rtlCol="0" anchor="t">
            <a:spAutoFit/>
          </a:bodyPr>
          <a:lstStyle/>
          <a:p>
            <a:pPr algn="ctr">
              <a:lnSpc>
                <a:spcPts val="3675"/>
              </a:lnSpc>
            </a:pPr>
            <a:r>
              <a:rPr lang="en-US" sz="2964" b="1">
                <a:solidFill>
                  <a:srgbClr val="F3F1DB"/>
                </a:solidFill>
                <a:latin typeface="Monterchi Sans Bold"/>
                <a:ea typeface="Monterchi Sans Bold"/>
                <a:cs typeface="Monterchi Sans Bold"/>
                <a:sym typeface="Monterchi Sans Bold"/>
              </a:rPr>
              <a:t>Gravestone erected to memorialize the Japanese people who died while interned at the Amache camp.  </a:t>
            </a:r>
          </a:p>
          <a:p>
            <a:pPr algn="ctr">
              <a:lnSpc>
                <a:spcPts val="4068"/>
              </a:lnSpc>
              <a:spcBef>
                <a:spcPct val="0"/>
              </a:spcBef>
            </a:pPr>
            <a:r>
              <a:rPr lang="en-US" sz="3281" b="1" u="sng">
                <a:solidFill>
                  <a:srgbClr val="000000"/>
                </a:solidFill>
                <a:latin typeface="Monterchi Sans Bold"/>
                <a:ea typeface="Monterchi Sans Bold"/>
                <a:cs typeface="Monterchi Sans Bold"/>
                <a:sym typeface="Monterchi Sans Bold"/>
                <a:hlinkClick r:id="rId9" tooltip="https://home.nps.gov/places/amch_cemetery.htm"/>
              </a:rPr>
              <a:t>Source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Freeform 7"/>
          <p:cNvSpPr/>
          <p:nvPr/>
        </p:nvSpPr>
        <p:spPr>
          <a:xfrm>
            <a:off x="-5871250" y="525373"/>
            <a:ext cx="9072690" cy="3381639"/>
          </a:xfrm>
          <a:custGeom>
            <a:avLst/>
            <a:gdLst/>
            <a:ahLst/>
            <a:cxnLst/>
            <a:rect l="l" t="t" r="r" b="b"/>
            <a:pathLst>
              <a:path w="9072690" h="3381639">
                <a:moveTo>
                  <a:pt x="0" y="0"/>
                </a:moveTo>
                <a:lnTo>
                  <a:pt x="9072690" y="0"/>
                </a:lnTo>
                <a:lnTo>
                  <a:pt x="9072690" y="3381639"/>
                </a:lnTo>
                <a:lnTo>
                  <a:pt x="0" y="33816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2842677" y="475886"/>
            <a:ext cx="5378728" cy="1425888"/>
          </a:xfrm>
          <a:prstGeom prst="rect">
            <a:avLst/>
          </a:prstGeom>
        </p:spPr>
        <p:txBody>
          <a:bodyPr lIns="0" tIns="0" rIns="0" bIns="0" rtlCol="0" anchor="t">
            <a:spAutoFit/>
          </a:bodyPr>
          <a:lstStyle/>
          <a:p>
            <a:pPr algn="ctr">
              <a:lnSpc>
                <a:spcPts val="5372"/>
              </a:lnSpc>
            </a:pPr>
            <a:r>
              <a:rPr lang="en-US" sz="5481" b="1">
                <a:solidFill>
                  <a:srgbClr val="F3F1DB"/>
                </a:solidFill>
                <a:latin typeface="Obra Letra Bold"/>
                <a:ea typeface="Obra Letra Bold"/>
                <a:cs typeface="Obra Letra Bold"/>
                <a:sym typeface="Obra Letra Bold"/>
              </a:rPr>
              <a:t>Secondary</a:t>
            </a:r>
          </a:p>
          <a:p>
            <a:pPr algn="ctr">
              <a:lnSpc>
                <a:spcPts val="5372"/>
              </a:lnSpc>
            </a:pPr>
            <a:r>
              <a:rPr lang="en-US" sz="5481" b="1">
                <a:solidFill>
                  <a:srgbClr val="F3F1DB"/>
                </a:solidFill>
                <a:latin typeface="Obra Letra Bold"/>
                <a:ea typeface="Obra Letra Bold"/>
                <a:cs typeface="Obra Letra Bold"/>
                <a:sym typeface="Obra Letra Bold"/>
              </a:rPr>
              <a:t>Visual</a:t>
            </a:r>
          </a:p>
        </p:txBody>
      </p:sp>
      <p:sp>
        <p:nvSpPr>
          <p:cNvPr id="9" name="Freeform 9"/>
          <p:cNvSpPr/>
          <p:nvPr/>
        </p:nvSpPr>
        <p:spPr>
          <a:xfrm>
            <a:off x="13717733" y="2179435"/>
            <a:ext cx="1765987" cy="512890"/>
          </a:xfrm>
          <a:custGeom>
            <a:avLst/>
            <a:gdLst/>
            <a:ahLst/>
            <a:cxnLst/>
            <a:rect l="l" t="t" r="r" b="b"/>
            <a:pathLst>
              <a:path w="1765987" h="512890">
                <a:moveTo>
                  <a:pt x="0" y="0"/>
                </a:moveTo>
                <a:lnTo>
                  <a:pt x="1765988" y="0"/>
                </a:lnTo>
                <a:lnTo>
                  <a:pt x="1765988" y="512891"/>
                </a:lnTo>
                <a:lnTo>
                  <a:pt x="0" y="512891"/>
                </a:lnTo>
                <a:lnTo>
                  <a:pt x="0" y="0"/>
                </a:lnTo>
                <a:close/>
              </a:path>
            </a:pathLst>
          </a:custGeom>
          <a:blipFill>
            <a:blip>
              <a:extLst>
                <a:ext uri="{96DAC541-7B7A-43D3-8B79-37D633B846F1}">
                  <asvg:svgBlip xmlns:asvg="http://schemas.microsoft.com/office/drawing/2016/SVG/main" r:embed="rId5"/>
                </a:ext>
              </a:extLst>
            </a:blip>
            <a:stretch>
              <a:fillRect l="-36525"/>
            </a:stretch>
          </a:blipFill>
        </p:spPr>
        <p:txBody>
          <a:bodyPr/>
          <a:lstStyle/>
          <a:p>
            <a:endParaRPr lang="en-US"/>
          </a:p>
        </p:txBody>
      </p:sp>
      <p:sp>
        <p:nvSpPr>
          <p:cNvPr id="10" name="Freeform 10"/>
          <p:cNvSpPr/>
          <p:nvPr/>
        </p:nvSpPr>
        <p:spPr>
          <a:xfrm>
            <a:off x="8557264" y="659130"/>
            <a:ext cx="9730736" cy="8968740"/>
          </a:xfrm>
          <a:custGeom>
            <a:avLst/>
            <a:gdLst/>
            <a:ahLst/>
            <a:cxnLst/>
            <a:rect l="l" t="t" r="r" b="b"/>
            <a:pathLst>
              <a:path w="9730736" h="8968740">
                <a:moveTo>
                  <a:pt x="0" y="0"/>
                </a:moveTo>
                <a:lnTo>
                  <a:pt x="9730736" y="0"/>
                </a:lnTo>
                <a:lnTo>
                  <a:pt x="9730736" y="8968740"/>
                </a:lnTo>
                <a:lnTo>
                  <a:pt x="0" y="8968740"/>
                </a:lnTo>
                <a:lnTo>
                  <a:pt x="0" y="0"/>
                </a:lnTo>
                <a:close/>
              </a:path>
            </a:pathLst>
          </a:custGeom>
          <a:blipFill>
            <a:blip r:embed="rId6"/>
            <a:stretch>
              <a:fillRect l="-5596" r="-5596"/>
            </a:stretch>
          </a:blipFill>
        </p:spPr>
        <p:txBody>
          <a:bodyPr/>
          <a:lstStyle/>
          <a:p>
            <a:endParaRPr lang="en-US"/>
          </a:p>
        </p:txBody>
      </p:sp>
      <p:sp>
        <p:nvSpPr>
          <p:cNvPr id="11" name="TextBox 11"/>
          <p:cNvSpPr txBox="1"/>
          <p:nvPr/>
        </p:nvSpPr>
        <p:spPr>
          <a:xfrm>
            <a:off x="2028278" y="4185024"/>
            <a:ext cx="6381271" cy="6017932"/>
          </a:xfrm>
          <a:prstGeom prst="rect">
            <a:avLst/>
          </a:prstGeom>
        </p:spPr>
        <p:txBody>
          <a:bodyPr lIns="0" tIns="0" rIns="0" bIns="0" rtlCol="0" anchor="t">
            <a:spAutoFit/>
          </a:bodyPr>
          <a:lstStyle/>
          <a:p>
            <a:pPr algn="just">
              <a:lnSpc>
                <a:spcPts val="3963"/>
              </a:lnSpc>
            </a:pPr>
            <a:r>
              <a:rPr lang="en-US" sz="3602" b="1">
                <a:solidFill>
                  <a:srgbClr val="000000"/>
                </a:solidFill>
                <a:latin typeface="Monterchi Sans Bold"/>
                <a:ea typeface="Monterchi Sans Bold"/>
                <a:cs typeface="Monterchi Sans Bold"/>
                <a:sym typeface="Monterchi Sans Bold"/>
              </a:rPr>
              <a:t>Discussion Based Questions: </a:t>
            </a:r>
          </a:p>
          <a:p>
            <a:pPr algn="just">
              <a:lnSpc>
                <a:spcPts val="1945"/>
              </a:lnSpc>
            </a:pPr>
            <a:endParaRPr lang="en-US" sz="3602" b="1">
              <a:solidFill>
                <a:srgbClr val="000000"/>
              </a:solidFill>
              <a:latin typeface="Monterchi Sans Bold"/>
              <a:ea typeface="Monterchi Sans Bold"/>
              <a:cs typeface="Monterchi Sans Bold"/>
              <a:sym typeface="Monterchi Sans Bold"/>
            </a:endParaRPr>
          </a:p>
          <a:p>
            <a:pPr algn="just">
              <a:lnSpc>
                <a:spcPts val="3409"/>
              </a:lnSpc>
            </a:pPr>
            <a:r>
              <a:rPr lang="en-US" sz="3099" b="1">
                <a:solidFill>
                  <a:srgbClr val="F3F1DB"/>
                </a:solidFill>
                <a:latin typeface="Monterchi Sans Bold"/>
                <a:ea typeface="Monterchi Sans Bold"/>
                <a:cs typeface="Monterchi Sans Bold"/>
                <a:sym typeface="Monterchi Sans Bold"/>
              </a:rPr>
              <a:t>1. Have you heard of Fred Korematsu?  What do you know about him?</a:t>
            </a:r>
          </a:p>
          <a:p>
            <a:pPr algn="just">
              <a:lnSpc>
                <a:spcPts val="3963"/>
              </a:lnSpc>
            </a:pPr>
            <a:endParaRPr lang="en-US" sz="3099" b="1">
              <a:solidFill>
                <a:srgbClr val="F3F1DB"/>
              </a:solidFill>
              <a:latin typeface="Monterchi Sans Bold"/>
              <a:ea typeface="Monterchi Sans Bold"/>
              <a:cs typeface="Monterchi Sans Bold"/>
              <a:sym typeface="Monterchi Sans Bold"/>
            </a:endParaRPr>
          </a:p>
          <a:p>
            <a:pPr algn="just">
              <a:lnSpc>
                <a:spcPts val="3409"/>
              </a:lnSpc>
            </a:pPr>
            <a:r>
              <a:rPr lang="en-US" sz="3099" b="1">
                <a:solidFill>
                  <a:srgbClr val="F3F1DB"/>
                </a:solidFill>
                <a:latin typeface="Monterchi Sans Bold"/>
                <a:ea typeface="Monterchi Sans Bold"/>
                <a:cs typeface="Monterchi Sans Bold"/>
                <a:sym typeface="Monterchi Sans Bold"/>
              </a:rPr>
              <a:t>2. Do you think it was brave of Fred Korematsu to stand up for what he believed was right, even when it was difficult? Why or why not?</a:t>
            </a:r>
          </a:p>
          <a:p>
            <a:pPr algn="just">
              <a:lnSpc>
                <a:spcPts val="3409"/>
              </a:lnSpc>
            </a:pPr>
            <a:endParaRPr lang="en-US" sz="3099" b="1">
              <a:solidFill>
                <a:srgbClr val="F3F1DB"/>
              </a:solidFill>
              <a:latin typeface="Monterchi Sans Bold"/>
              <a:ea typeface="Monterchi Sans Bold"/>
              <a:cs typeface="Monterchi Sans Bold"/>
              <a:sym typeface="Monterchi Sans Bold"/>
            </a:endParaRPr>
          </a:p>
          <a:p>
            <a:pPr algn="just">
              <a:lnSpc>
                <a:spcPts val="3409"/>
              </a:lnSpc>
            </a:pPr>
            <a:r>
              <a:rPr lang="en-US" sz="3099" b="1">
                <a:solidFill>
                  <a:srgbClr val="F3F1DB"/>
                </a:solidFill>
                <a:latin typeface="Monterchi Sans Bold"/>
                <a:ea typeface="Monterchi Sans Bold"/>
                <a:cs typeface="Monterchi Sans Bold"/>
                <a:sym typeface="Monterchi Sans Bold"/>
              </a:rPr>
              <a:t>3. Can you imagine what it would be like to be separated from your family and placed in an internment camp?</a:t>
            </a:r>
          </a:p>
          <a:p>
            <a:pPr algn="just">
              <a:lnSpc>
                <a:spcPts val="3963"/>
              </a:lnSpc>
            </a:pPr>
            <a:endParaRPr lang="en-US" sz="3099" b="1">
              <a:solidFill>
                <a:srgbClr val="F3F1DB"/>
              </a:solidFill>
              <a:latin typeface="Monterchi Sans Bold"/>
              <a:ea typeface="Monterchi Sans Bold"/>
              <a:cs typeface="Monterchi Sans Bold"/>
              <a:sym typeface="Monterchi Sans Bold"/>
            </a:endParaRPr>
          </a:p>
        </p:txBody>
      </p:sp>
      <p:sp>
        <p:nvSpPr>
          <p:cNvPr id="12" name="TextBox 12"/>
          <p:cNvSpPr txBox="1"/>
          <p:nvPr/>
        </p:nvSpPr>
        <p:spPr>
          <a:xfrm>
            <a:off x="-311814" y="1249553"/>
            <a:ext cx="2686842" cy="1839584"/>
          </a:xfrm>
          <a:prstGeom prst="rect">
            <a:avLst/>
          </a:prstGeom>
        </p:spPr>
        <p:txBody>
          <a:bodyPr lIns="0" tIns="0" rIns="0" bIns="0" rtlCol="0" anchor="t">
            <a:spAutoFit/>
          </a:bodyPr>
          <a:lstStyle/>
          <a:p>
            <a:pPr algn="ctr">
              <a:lnSpc>
                <a:spcPts val="13450"/>
              </a:lnSpc>
            </a:pPr>
            <a:r>
              <a:rPr lang="en-US" sz="13724" b="1">
                <a:solidFill>
                  <a:srgbClr val="493423"/>
                </a:solidFill>
                <a:latin typeface="Obra Letra Bold"/>
                <a:ea typeface="Obra Letra Bold"/>
                <a:cs typeface="Obra Letra Bold"/>
                <a:sym typeface="Obra Letra Bold"/>
              </a:rPr>
              <a:t>12</a:t>
            </a:r>
          </a:p>
        </p:txBody>
      </p:sp>
      <p:sp>
        <p:nvSpPr>
          <p:cNvPr id="13" name="TextBox 13"/>
          <p:cNvSpPr txBox="1"/>
          <p:nvPr/>
        </p:nvSpPr>
        <p:spPr>
          <a:xfrm>
            <a:off x="3428025" y="1882724"/>
            <a:ext cx="4418404" cy="1946387"/>
          </a:xfrm>
          <a:prstGeom prst="rect">
            <a:avLst/>
          </a:prstGeom>
        </p:spPr>
        <p:txBody>
          <a:bodyPr lIns="0" tIns="0" rIns="0" bIns="0" rtlCol="0" anchor="t">
            <a:spAutoFit/>
          </a:bodyPr>
          <a:lstStyle/>
          <a:p>
            <a:pPr algn="ctr">
              <a:lnSpc>
                <a:spcPts val="3847"/>
              </a:lnSpc>
            </a:pPr>
            <a:r>
              <a:rPr lang="en-US" sz="3102" b="1">
                <a:solidFill>
                  <a:srgbClr val="000000"/>
                </a:solidFill>
                <a:latin typeface="Monterchi Sans Bold"/>
                <a:ea typeface="Monterchi Sans Bold"/>
                <a:cs typeface="Monterchi Sans Bold"/>
                <a:sym typeface="Monterchi Sans Bold"/>
              </a:rPr>
              <a:t>Civil Rights activist Fred Korematsu’s Gravestone - Created in 2005. </a:t>
            </a:r>
          </a:p>
          <a:p>
            <a:pPr algn="ctr">
              <a:lnSpc>
                <a:spcPts val="3847"/>
              </a:lnSpc>
              <a:spcBef>
                <a:spcPct val="0"/>
              </a:spcBef>
            </a:pPr>
            <a:r>
              <a:rPr lang="en-US" sz="3102" b="1" u="sng">
                <a:solidFill>
                  <a:srgbClr val="F3F1DB"/>
                </a:solidFill>
                <a:latin typeface="Monterchi Sans Bold"/>
                <a:ea typeface="Monterchi Sans Bold"/>
                <a:cs typeface="Monterchi Sans Bold"/>
                <a:sym typeface="Monterchi Sans Bold"/>
                <a:hlinkClick r:id="rId7" tooltip="https://joshblackman.com/blog/2014/02/17/constitutional-faces-korematsu-v-united-states/"/>
              </a:rPr>
              <a:t>Source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5" name="Freeform 5"/>
          <p:cNvSpPr/>
          <p:nvPr/>
        </p:nvSpPr>
        <p:spPr>
          <a:xfrm>
            <a:off x="2836385" y="649745"/>
            <a:ext cx="12355869" cy="9278134"/>
          </a:xfrm>
          <a:custGeom>
            <a:avLst/>
            <a:gdLst/>
            <a:ahLst/>
            <a:cxnLst/>
            <a:rect l="l" t="t" r="r" b="b"/>
            <a:pathLst>
              <a:path w="12355869" h="9278134">
                <a:moveTo>
                  <a:pt x="0" y="0"/>
                </a:moveTo>
                <a:lnTo>
                  <a:pt x="12355869" y="0"/>
                </a:lnTo>
                <a:lnTo>
                  <a:pt x="12355869" y="9278134"/>
                </a:lnTo>
                <a:lnTo>
                  <a:pt x="0" y="92781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rot="-10800000">
            <a:off x="15521821" y="-1106493"/>
            <a:ext cx="4285771" cy="12790609"/>
            <a:chOff x="0" y="0"/>
            <a:chExt cx="3263900" cy="9740900"/>
          </a:xfrm>
        </p:grpSpPr>
        <p:sp>
          <p:nvSpPr>
            <p:cNvPr id="7" name="Freeform 7"/>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8" name="Freeform 8"/>
          <p:cNvSpPr/>
          <p:nvPr/>
        </p:nvSpPr>
        <p:spPr>
          <a:xfrm rot="1314390">
            <a:off x="16053445" y="-1516125"/>
            <a:ext cx="2900762" cy="3009869"/>
          </a:xfrm>
          <a:custGeom>
            <a:avLst/>
            <a:gdLst/>
            <a:ahLst/>
            <a:cxnLst/>
            <a:rect l="l" t="t" r="r" b="b"/>
            <a:pathLst>
              <a:path w="2900762" h="3009869">
                <a:moveTo>
                  <a:pt x="0" y="0"/>
                </a:moveTo>
                <a:lnTo>
                  <a:pt x="2900762" y="0"/>
                </a:lnTo>
                <a:lnTo>
                  <a:pt x="2900762" y="3009869"/>
                </a:lnTo>
                <a:lnTo>
                  <a:pt x="0" y="3009869"/>
                </a:lnTo>
                <a:lnTo>
                  <a:pt x="0" y="0"/>
                </a:lnTo>
                <a:close/>
              </a:path>
            </a:pathLst>
          </a:custGeom>
          <a:blipFill>
            <a:blip r:embed="rId5"/>
            <a:stretch>
              <a:fillRect/>
            </a:stretch>
          </a:blipFill>
        </p:spPr>
        <p:txBody>
          <a:bodyPr/>
          <a:lstStyle/>
          <a:p>
            <a:endParaRPr lang="en-US"/>
          </a:p>
        </p:txBody>
      </p:sp>
      <p:sp>
        <p:nvSpPr>
          <p:cNvPr id="9" name="Freeform 9"/>
          <p:cNvSpPr/>
          <p:nvPr/>
        </p:nvSpPr>
        <p:spPr>
          <a:xfrm rot="10178534">
            <a:off x="-1200889" y="8586103"/>
            <a:ext cx="3535729" cy="3668720"/>
          </a:xfrm>
          <a:custGeom>
            <a:avLst/>
            <a:gdLst/>
            <a:ahLst/>
            <a:cxnLst/>
            <a:rect l="l" t="t" r="r" b="b"/>
            <a:pathLst>
              <a:path w="3535729" h="3668720">
                <a:moveTo>
                  <a:pt x="0" y="0"/>
                </a:moveTo>
                <a:lnTo>
                  <a:pt x="3535729" y="0"/>
                </a:lnTo>
                <a:lnTo>
                  <a:pt x="3535729" y="3668720"/>
                </a:lnTo>
                <a:lnTo>
                  <a:pt x="0" y="3668720"/>
                </a:lnTo>
                <a:lnTo>
                  <a:pt x="0" y="0"/>
                </a:lnTo>
                <a:close/>
              </a:path>
            </a:pathLst>
          </a:custGeom>
          <a:blipFill>
            <a:blip r:embed="rId5"/>
            <a:stretch>
              <a:fillRect/>
            </a:stretch>
          </a:blipFill>
        </p:spPr>
        <p:txBody>
          <a:bodyPr/>
          <a:lstStyle/>
          <a:p>
            <a:endParaRPr lang="en-US"/>
          </a:p>
        </p:txBody>
      </p:sp>
      <p:sp>
        <p:nvSpPr>
          <p:cNvPr id="10" name="TextBox 10"/>
          <p:cNvSpPr txBox="1"/>
          <p:nvPr/>
        </p:nvSpPr>
        <p:spPr>
          <a:xfrm>
            <a:off x="3235246" y="3904116"/>
            <a:ext cx="11687166" cy="5222494"/>
          </a:xfrm>
          <a:prstGeom prst="rect">
            <a:avLst/>
          </a:prstGeom>
        </p:spPr>
        <p:txBody>
          <a:bodyPr lIns="0" tIns="0" rIns="0" bIns="0" rtlCol="0" anchor="t">
            <a:spAutoFit/>
          </a:bodyPr>
          <a:lstStyle/>
          <a:p>
            <a:pPr algn="ctr">
              <a:lnSpc>
                <a:spcPts val="3968"/>
              </a:lnSpc>
            </a:pPr>
            <a:r>
              <a:rPr lang="en-US" sz="3200" b="1">
                <a:solidFill>
                  <a:srgbClr val="000000"/>
                </a:solidFill>
                <a:latin typeface="Monterchi Sans Bold"/>
                <a:ea typeface="Monterchi Sans Bold"/>
                <a:cs typeface="Monterchi Sans Bold"/>
                <a:sym typeface="Monterchi Sans Bold"/>
              </a:rPr>
              <a:t>The United States government enacted Executive Order 9066 after the bombing of Pearl Harbor during World War II.  The order authorized the forced relocation of over 120,000 Japanese Americans living on the West Coast, regardless of their citizenship status.  These people were forced to leave their homes, businesses, and possessions behind as they were moved to heedlessly constructed internment camps. </a:t>
            </a:r>
          </a:p>
          <a:p>
            <a:pPr algn="ctr">
              <a:lnSpc>
                <a:spcPts val="2176"/>
              </a:lnSpc>
            </a:pPr>
            <a:r>
              <a:rPr lang="en-US" sz="3200" b="1">
                <a:solidFill>
                  <a:srgbClr val="000000"/>
                </a:solidFill>
                <a:latin typeface="Monterchi Sans Bold"/>
                <a:ea typeface="Monterchi Sans Bold"/>
                <a:cs typeface="Monterchi Sans Bold"/>
                <a:sym typeface="Monterchi Sans Bold"/>
              </a:rPr>
              <a:t> </a:t>
            </a:r>
          </a:p>
          <a:p>
            <a:pPr algn="ctr">
              <a:lnSpc>
                <a:spcPts val="3968"/>
              </a:lnSpc>
            </a:pPr>
            <a:r>
              <a:rPr lang="en-US" sz="3200" b="1">
                <a:solidFill>
                  <a:srgbClr val="000000"/>
                </a:solidFill>
                <a:latin typeface="Monterchi Sans Bold"/>
                <a:ea typeface="Monterchi Sans Bold"/>
                <a:cs typeface="Monterchi Sans Bold"/>
                <a:sym typeface="Monterchi Sans Bold"/>
              </a:rPr>
              <a:t>These camps were abysmal places to live with scarce necessities, cramped quarters, and overcrowding.  Although the Japanese Americans had done nothing wrong, they suffered great discrimination, racism, and loss of civil liberties during this period of hatred and fear.  </a:t>
            </a:r>
            <a:r>
              <a:rPr lang="en-US" sz="3200" b="1">
                <a:solidFill>
                  <a:srgbClr val="5E4840"/>
                </a:solidFill>
                <a:latin typeface="Monterchi Sans Bold"/>
                <a:ea typeface="Monterchi Sans Bold"/>
                <a:cs typeface="Monterchi Sans Bold"/>
                <a:sym typeface="Monterchi Sans Bold"/>
              </a:rPr>
              <a:t>  </a:t>
            </a:r>
          </a:p>
        </p:txBody>
      </p:sp>
      <p:sp>
        <p:nvSpPr>
          <p:cNvPr id="11" name="Freeform 11"/>
          <p:cNvSpPr/>
          <p:nvPr/>
        </p:nvSpPr>
        <p:spPr>
          <a:xfrm>
            <a:off x="703325" y="5556929"/>
            <a:ext cx="1406488" cy="1468408"/>
          </a:xfrm>
          <a:custGeom>
            <a:avLst/>
            <a:gdLst/>
            <a:ahLst/>
            <a:cxnLst/>
            <a:rect l="l" t="t" r="r" b="b"/>
            <a:pathLst>
              <a:path w="1406488" h="1468408">
                <a:moveTo>
                  <a:pt x="0" y="0"/>
                </a:moveTo>
                <a:lnTo>
                  <a:pt x="1406488" y="0"/>
                </a:lnTo>
                <a:lnTo>
                  <a:pt x="1406488" y="1468408"/>
                </a:lnTo>
                <a:lnTo>
                  <a:pt x="0" y="146840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sp>
        <p:nvSpPr>
          <p:cNvPr id="12" name="Freeform 12"/>
          <p:cNvSpPr/>
          <p:nvPr/>
        </p:nvSpPr>
        <p:spPr>
          <a:xfrm>
            <a:off x="1593312" y="6570249"/>
            <a:ext cx="1033001" cy="1078478"/>
          </a:xfrm>
          <a:custGeom>
            <a:avLst/>
            <a:gdLst/>
            <a:ahLst/>
            <a:cxnLst/>
            <a:rect l="l" t="t" r="r" b="b"/>
            <a:pathLst>
              <a:path w="1033001" h="1078478">
                <a:moveTo>
                  <a:pt x="0" y="0"/>
                </a:moveTo>
                <a:lnTo>
                  <a:pt x="1033002" y="0"/>
                </a:lnTo>
                <a:lnTo>
                  <a:pt x="1033002" y="1078478"/>
                </a:lnTo>
                <a:lnTo>
                  <a:pt x="0" y="107847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sp>
        <p:nvSpPr>
          <p:cNvPr id="13" name="Freeform 13"/>
          <p:cNvSpPr/>
          <p:nvPr/>
        </p:nvSpPr>
        <p:spPr>
          <a:xfrm>
            <a:off x="15582779" y="2445233"/>
            <a:ext cx="1406488" cy="1468408"/>
          </a:xfrm>
          <a:custGeom>
            <a:avLst/>
            <a:gdLst/>
            <a:ahLst/>
            <a:cxnLst/>
            <a:rect l="l" t="t" r="r" b="b"/>
            <a:pathLst>
              <a:path w="1406488" h="1468408">
                <a:moveTo>
                  <a:pt x="0" y="0"/>
                </a:moveTo>
                <a:lnTo>
                  <a:pt x="1406488" y="0"/>
                </a:lnTo>
                <a:lnTo>
                  <a:pt x="1406488" y="1468408"/>
                </a:lnTo>
                <a:lnTo>
                  <a:pt x="0" y="146840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sp>
        <p:nvSpPr>
          <p:cNvPr id="14" name="Freeform 14"/>
          <p:cNvSpPr/>
          <p:nvPr/>
        </p:nvSpPr>
        <p:spPr>
          <a:xfrm>
            <a:off x="15225217" y="3706668"/>
            <a:ext cx="1033001" cy="1078478"/>
          </a:xfrm>
          <a:custGeom>
            <a:avLst/>
            <a:gdLst/>
            <a:ahLst/>
            <a:cxnLst/>
            <a:rect l="l" t="t" r="r" b="b"/>
            <a:pathLst>
              <a:path w="1033001" h="1078478">
                <a:moveTo>
                  <a:pt x="0" y="0"/>
                </a:moveTo>
                <a:lnTo>
                  <a:pt x="1033001" y="0"/>
                </a:lnTo>
                <a:lnTo>
                  <a:pt x="1033001" y="1078478"/>
                </a:lnTo>
                <a:lnTo>
                  <a:pt x="0" y="107847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grpSp>
        <p:nvGrpSpPr>
          <p:cNvPr id="15" name="Group 15"/>
          <p:cNvGrpSpPr/>
          <p:nvPr/>
        </p:nvGrpSpPr>
        <p:grpSpPr>
          <a:xfrm>
            <a:off x="4018172" y="1140213"/>
            <a:ext cx="9992295" cy="2566456"/>
            <a:chOff x="0" y="0"/>
            <a:chExt cx="13323060" cy="3421941"/>
          </a:xfrm>
        </p:grpSpPr>
        <p:sp>
          <p:nvSpPr>
            <p:cNvPr id="16" name="Freeform 16"/>
            <p:cNvSpPr/>
            <p:nvPr/>
          </p:nvSpPr>
          <p:spPr>
            <a:xfrm>
              <a:off x="7189116" y="2646718"/>
              <a:ext cx="2856078" cy="607566"/>
            </a:xfrm>
            <a:custGeom>
              <a:avLst/>
              <a:gdLst/>
              <a:ahLst/>
              <a:cxnLst/>
              <a:rect l="l" t="t" r="r" b="b"/>
              <a:pathLst>
                <a:path w="2856078" h="607566">
                  <a:moveTo>
                    <a:pt x="0" y="0"/>
                  </a:moveTo>
                  <a:lnTo>
                    <a:pt x="2856079" y="0"/>
                  </a:lnTo>
                  <a:lnTo>
                    <a:pt x="2856079" y="607566"/>
                  </a:lnTo>
                  <a:lnTo>
                    <a:pt x="0" y="60756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TextBox 17"/>
            <p:cNvSpPr txBox="1"/>
            <p:nvPr/>
          </p:nvSpPr>
          <p:spPr>
            <a:xfrm>
              <a:off x="0" y="142875"/>
              <a:ext cx="13323060" cy="2503843"/>
            </a:xfrm>
            <a:prstGeom prst="rect">
              <a:avLst/>
            </a:prstGeom>
          </p:spPr>
          <p:txBody>
            <a:bodyPr lIns="0" tIns="0" rIns="0" bIns="0" rtlCol="0" anchor="t">
              <a:spAutoFit/>
            </a:bodyPr>
            <a:lstStyle/>
            <a:p>
              <a:pPr algn="ctr">
                <a:lnSpc>
                  <a:spcPts val="7081"/>
                </a:lnSpc>
              </a:pPr>
              <a:r>
                <a:rPr lang="en-US" sz="7225" b="1">
                  <a:solidFill>
                    <a:srgbClr val="4A2D0A"/>
                  </a:solidFill>
                  <a:latin typeface="Obra Letra Bold"/>
                  <a:ea typeface="Obra Letra Bold"/>
                  <a:cs typeface="Obra Letra Bold"/>
                  <a:sym typeface="Obra Letra Bold"/>
                </a:rPr>
                <a:t>Japanese Internment Camps</a:t>
              </a:r>
            </a:p>
          </p:txBody>
        </p:sp>
        <p:sp>
          <p:nvSpPr>
            <p:cNvPr id="18" name="Freeform 18"/>
            <p:cNvSpPr/>
            <p:nvPr/>
          </p:nvSpPr>
          <p:spPr>
            <a:xfrm rot="-10800000" flipV="1">
              <a:off x="3058658" y="2646718"/>
              <a:ext cx="2874778" cy="611544"/>
            </a:xfrm>
            <a:custGeom>
              <a:avLst/>
              <a:gdLst/>
              <a:ahLst/>
              <a:cxnLst/>
              <a:rect l="l" t="t" r="r" b="b"/>
              <a:pathLst>
                <a:path w="2874778" h="611544">
                  <a:moveTo>
                    <a:pt x="0" y="611544"/>
                  </a:moveTo>
                  <a:lnTo>
                    <a:pt x="2874778" y="611544"/>
                  </a:lnTo>
                  <a:lnTo>
                    <a:pt x="2874778" y="0"/>
                  </a:lnTo>
                  <a:lnTo>
                    <a:pt x="0" y="0"/>
                  </a:lnTo>
                  <a:lnTo>
                    <a:pt x="0" y="611544"/>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Freeform 19"/>
            <p:cNvSpPr/>
            <p:nvPr/>
          </p:nvSpPr>
          <p:spPr>
            <a:xfrm rot="-5400000">
              <a:off x="6171969" y="2629654"/>
              <a:ext cx="775223" cy="809351"/>
            </a:xfrm>
            <a:custGeom>
              <a:avLst/>
              <a:gdLst/>
              <a:ahLst/>
              <a:cxnLst/>
              <a:rect l="l" t="t" r="r" b="b"/>
              <a:pathLst>
                <a:path w="775223" h="809351">
                  <a:moveTo>
                    <a:pt x="0" y="0"/>
                  </a:moveTo>
                  <a:lnTo>
                    <a:pt x="775222" y="0"/>
                  </a:lnTo>
                  <a:lnTo>
                    <a:pt x="775222" y="809351"/>
                  </a:lnTo>
                  <a:lnTo>
                    <a:pt x="0" y="809351"/>
                  </a:lnTo>
                  <a:lnTo>
                    <a:pt x="0" y="0"/>
                  </a:lnTo>
                  <a:close/>
                </a:path>
              </a:pathLst>
            </a:custGeom>
            <a:blipFill>
              <a:blip>
                <a:extLst>
                  <a:ext uri="{96DAC541-7B7A-43D3-8B79-37D633B846F1}">
                    <asvg:svgBlip xmlns:asvg="http://schemas.microsoft.com/office/drawing/2016/SVG/main" r:embed="rId8"/>
                  </a:ext>
                </a:extLst>
              </a:blip>
              <a:stretch>
                <a:fillRect l="-101042" t="-84932" b="-11017"/>
              </a:stretch>
            </a:blipFill>
          </p:spPr>
          <p:txBody>
            <a:bodyPr/>
            <a:lstStyle/>
            <a:p>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Freeform 7"/>
          <p:cNvSpPr/>
          <p:nvPr/>
        </p:nvSpPr>
        <p:spPr>
          <a:xfrm>
            <a:off x="2597261" y="420109"/>
            <a:ext cx="12834117" cy="9637255"/>
          </a:xfrm>
          <a:custGeom>
            <a:avLst/>
            <a:gdLst/>
            <a:ahLst/>
            <a:cxnLst/>
            <a:rect l="l" t="t" r="r" b="b"/>
            <a:pathLst>
              <a:path w="12834117" h="9637255">
                <a:moveTo>
                  <a:pt x="0" y="0"/>
                </a:moveTo>
                <a:lnTo>
                  <a:pt x="12834117" y="0"/>
                </a:lnTo>
                <a:lnTo>
                  <a:pt x="12834117" y="9637255"/>
                </a:lnTo>
                <a:lnTo>
                  <a:pt x="0" y="963725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3546959" y="2553419"/>
            <a:ext cx="10934721" cy="7148052"/>
          </a:xfrm>
          <a:prstGeom prst="rect">
            <a:avLst/>
          </a:prstGeom>
        </p:spPr>
        <p:txBody>
          <a:bodyPr lIns="0" tIns="0" rIns="0" bIns="0" rtlCol="0" anchor="t">
            <a:spAutoFit/>
          </a:bodyPr>
          <a:lstStyle/>
          <a:p>
            <a:pPr algn="l">
              <a:lnSpc>
                <a:spcPts val="3599"/>
              </a:lnSpc>
            </a:pPr>
            <a:r>
              <a:rPr lang="en-US" sz="2903" b="1">
                <a:solidFill>
                  <a:srgbClr val="000000"/>
                </a:solidFill>
                <a:latin typeface="Monterchi Sans Bold"/>
                <a:ea typeface="Monterchi Sans Bold"/>
                <a:cs typeface="Monterchi Sans Bold"/>
                <a:sym typeface="Monterchi Sans Bold"/>
              </a:rPr>
              <a:t>Teaching about Japanese internment camps is relevant to social studies education in a multitude of ways.  The first of which is for students to understand significant historical events and the impact of World War II on individuals and communities.  More importantly, studying these events raises questions for students about citizenship, civil rights, and the government’s responsibility to protect the rights of all its people, regardless of race or ethnicity.  It provides students the opportunity to explore discourse and reflect on the inalienable concepts of equality, fairness, and justice.  It is important to create awareness and appreciation of the diversity in our country.  This is a great lesson to discuss the dangers of stereotypes and biases and to teach students that people always need to examine themselves for these pitfalls.  One of the most important reasons to teach this lesson to students is to engender empathy and compassion.  This topic is sensitive, but when administered appropriately, students can imagine how it must have felt for Japanese Americans during this time. By putting themselves in their shoes, students can grasp why empathy, compassion and tolerance are some the most important traits people can embody.</a:t>
            </a:r>
          </a:p>
        </p:txBody>
      </p:sp>
      <p:sp>
        <p:nvSpPr>
          <p:cNvPr id="9" name="Freeform 9"/>
          <p:cNvSpPr/>
          <p:nvPr/>
        </p:nvSpPr>
        <p:spPr>
          <a:xfrm rot="-3238120">
            <a:off x="16083185" y="-1108506"/>
            <a:ext cx="6093958" cy="11552527"/>
          </a:xfrm>
          <a:custGeom>
            <a:avLst/>
            <a:gdLst/>
            <a:ahLst/>
            <a:cxnLst/>
            <a:rect l="l" t="t" r="r" b="b"/>
            <a:pathLst>
              <a:path w="6093958" h="11552527">
                <a:moveTo>
                  <a:pt x="0" y="0"/>
                </a:moveTo>
                <a:lnTo>
                  <a:pt x="6093958" y="0"/>
                </a:lnTo>
                <a:lnTo>
                  <a:pt x="6093958" y="11552527"/>
                </a:lnTo>
                <a:lnTo>
                  <a:pt x="0" y="11552527"/>
                </a:lnTo>
                <a:lnTo>
                  <a:pt x="0" y="0"/>
                </a:lnTo>
                <a:close/>
              </a:path>
            </a:pathLst>
          </a:custGeom>
          <a:blipFill>
            <a:blip r:embed="rId5"/>
            <a:stretch>
              <a:fillRect/>
            </a:stretch>
          </a:blipFill>
        </p:spPr>
        <p:txBody>
          <a:bodyPr/>
          <a:lstStyle/>
          <a:p>
            <a:endParaRPr lang="en-US"/>
          </a:p>
        </p:txBody>
      </p:sp>
      <p:sp>
        <p:nvSpPr>
          <p:cNvPr id="10" name="Freeform 10"/>
          <p:cNvSpPr/>
          <p:nvPr/>
        </p:nvSpPr>
        <p:spPr>
          <a:xfrm rot="8786035">
            <a:off x="-3248680" y="67685"/>
            <a:ext cx="6057933" cy="11484234"/>
          </a:xfrm>
          <a:custGeom>
            <a:avLst/>
            <a:gdLst/>
            <a:ahLst/>
            <a:cxnLst/>
            <a:rect l="l" t="t" r="r" b="b"/>
            <a:pathLst>
              <a:path w="6057933" h="11484234">
                <a:moveTo>
                  <a:pt x="0" y="0"/>
                </a:moveTo>
                <a:lnTo>
                  <a:pt x="6057933" y="0"/>
                </a:lnTo>
                <a:lnTo>
                  <a:pt x="6057933" y="11484234"/>
                </a:lnTo>
                <a:lnTo>
                  <a:pt x="0" y="11484234"/>
                </a:lnTo>
                <a:lnTo>
                  <a:pt x="0" y="0"/>
                </a:lnTo>
                <a:close/>
              </a:path>
            </a:pathLst>
          </a:custGeom>
          <a:blipFill>
            <a:blip r:embed="rId5"/>
            <a:stretch>
              <a:fillRect/>
            </a:stretch>
          </a:blipFill>
        </p:spPr>
        <p:txBody>
          <a:bodyPr/>
          <a:lstStyle/>
          <a:p>
            <a:endParaRPr lang="en-US"/>
          </a:p>
        </p:txBody>
      </p:sp>
      <p:grpSp>
        <p:nvGrpSpPr>
          <p:cNvPr id="11" name="Group 11"/>
          <p:cNvGrpSpPr/>
          <p:nvPr/>
        </p:nvGrpSpPr>
        <p:grpSpPr>
          <a:xfrm>
            <a:off x="5847476" y="672807"/>
            <a:ext cx="6333687" cy="1880612"/>
            <a:chOff x="0" y="0"/>
            <a:chExt cx="8444916" cy="2507483"/>
          </a:xfrm>
        </p:grpSpPr>
        <p:sp>
          <p:nvSpPr>
            <p:cNvPr id="12" name="TextBox 12"/>
            <p:cNvSpPr txBox="1"/>
            <p:nvPr/>
          </p:nvSpPr>
          <p:spPr>
            <a:xfrm>
              <a:off x="0" y="104775"/>
              <a:ext cx="8444916" cy="1921562"/>
            </a:xfrm>
            <a:prstGeom prst="rect">
              <a:avLst/>
            </a:prstGeom>
          </p:spPr>
          <p:txBody>
            <a:bodyPr lIns="0" tIns="0" rIns="0" bIns="0" rtlCol="0" anchor="t">
              <a:spAutoFit/>
            </a:bodyPr>
            <a:lstStyle/>
            <a:p>
              <a:pPr algn="ctr">
                <a:lnSpc>
                  <a:spcPts val="5307"/>
                </a:lnSpc>
              </a:pPr>
              <a:r>
                <a:rPr lang="en-US" sz="5415" b="1">
                  <a:solidFill>
                    <a:srgbClr val="4A2D0A"/>
                  </a:solidFill>
                  <a:latin typeface="Obra Letra Bold"/>
                  <a:ea typeface="Obra Letra Bold"/>
                  <a:cs typeface="Obra Letra Bold"/>
                  <a:sym typeface="Obra Letra Bold"/>
                </a:rPr>
                <a:t>Relevence to Social Studies</a:t>
              </a:r>
            </a:p>
          </p:txBody>
        </p:sp>
        <p:sp>
          <p:nvSpPr>
            <p:cNvPr id="13" name="Freeform 13"/>
            <p:cNvSpPr/>
            <p:nvPr/>
          </p:nvSpPr>
          <p:spPr>
            <a:xfrm>
              <a:off x="4602861" y="1902923"/>
              <a:ext cx="2282447" cy="485539"/>
            </a:xfrm>
            <a:custGeom>
              <a:avLst/>
              <a:gdLst/>
              <a:ahLst/>
              <a:cxnLst/>
              <a:rect l="l" t="t" r="r" b="b"/>
              <a:pathLst>
                <a:path w="2282447" h="485539">
                  <a:moveTo>
                    <a:pt x="0" y="0"/>
                  </a:moveTo>
                  <a:lnTo>
                    <a:pt x="2282447" y="0"/>
                  </a:lnTo>
                  <a:lnTo>
                    <a:pt x="2282447" y="485538"/>
                  </a:lnTo>
                  <a:lnTo>
                    <a:pt x="0" y="48553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4" name="Freeform 14"/>
            <p:cNvSpPr/>
            <p:nvPr/>
          </p:nvSpPr>
          <p:spPr>
            <a:xfrm rot="-10800000" flipV="1">
              <a:off x="1520793" y="1902923"/>
              <a:ext cx="2297390" cy="488718"/>
            </a:xfrm>
            <a:custGeom>
              <a:avLst/>
              <a:gdLst/>
              <a:ahLst/>
              <a:cxnLst/>
              <a:rect l="l" t="t" r="r" b="b"/>
              <a:pathLst>
                <a:path w="2297390" h="488718">
                  <a:moveTo>
                    <a:pt x="0" y="488717"/>
                  </a:moveTo>
                  <a:lnTo>
                    <a:pt x="2297390" y="488717"/>
                  </a:lnTo>
                  <a:lnTo>
                    <a:pt x="2297390" y="0"/>
                  </a:lnTo>
                  <a:lnTo>
                    <a:pt x="0" y="0"/>
                  </a:lnTo>
                  <a:lnTo>
                    <a:pt x="0" y="488717"/>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5" name="Freeform 15"/>
            <p:cNvSpPr/>
            <p:nvPr/>
          </p:nvSpPr>
          <p:spPr>
            <a:xfrm rot="-5400000">
              <a:off x="3926688" y="1902923"/>
              <a:ext cx="591539" cy="617581"/>
            </a:xfrm>
            <a:custGeom>
              <a:avLst/>
              <a:gdLst/>
              <a:ahLst/>
              <a:cxnLst/>
              <a:rect l="l" t="t" r="r" b="b"/>
              <a:pathLst>
                <a:path w="591539" h="617581">
                  <a:moveTo>
                    <a:pt x="0" y="0"/>
                  </a:moveTo>
                  <a:lnTo>
                    <a:pt x="591539" y="0"/>
                  </a:lnTo>
                  <a:lnTo>
                    <a:pt x="591539" y="617581"/>
                  </a:lnTo>
                  <a:lnTo>
                    <a:pt x="0" y="617581"/>
                  </a:lnTo>
                  <a:lnTo>
                    <a:pt x="0" y="0"/>
                  </a:lnTo>
                  <a:close/>
                </a:path>
              </a:pathLst>
            </a:custGeom>
            <a:blipFill>
              <a:blip>
                <a:extLst>
                  <a:ext uri="{96DAC541-7B7A-43D3-8B79-37D633B846F1}">
                    <asvg:svgBlip xmlns:asvg="http://schemas.microsoft.com/office/drawing/2016/SVG/main" r:embed="rId7"/>
                  </a:ext>
                </a:extLst>
              </a:blip>
              <a:stretch>
                <a:fillRect l="-101042" t="-84932" b="-11017"/>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316726" y="-1613291"/>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TextBox 7"/>
          <p:cNvSpPr txBox="1"/>
          <p:nvPr/>
        </p:nvSpPr>
        <p:spPr>
          <a:xfrm>
            <a:off x="1591569" y="4379212"/>
            <a:ext cx="14696269" cy="6021780"/>
          </a:xfrm>
          <a:prstGeom prst="rect">
            <a:avLst/>
          </a:prstGeom>
        </p:spPr>
        <p:txBody>
          <a:bodyPr lIns="0" tIns="0" rIns="0" bIns="0" rtlCol="0" anchor="t">
            <a:spAutoFit/>
          </a:bodyPr>
          <a:lstStyle/>
          <a:p>
            <a:pPr algn="ctr">
              <a:lnSpc>
                <a:spcPts val="3191"/>
              </a:lnSpc>
            </a:pPr>
            <a:r>
              <a:rPr lang="en-US" sz="2573" b="1">
                <a:solidFill>
                  <a:srgbClr val="000000"/>
                </a:solidFill>
                <a:latin typeface="Monterchi Sans Bold"/>
                <a:ea typeface="Monterchi Sans Bold"/>
                <a:cs typeface="Monterchi Sans Bold"/>
                <a:sym typeface="Monterchi Sans Bold"/>
              </a:rPr>
              <a:t>This digital journey through history explores the internment of Japanese Americans through mainly primary sources.  The exhibits tell the story of this period beginning with the bombing of Pearl Harbor.  The sources detail the events of the bombing, the outcome of the casualties, and the reaction of the American people through images, film, and a presidential speech.  </a:t>
            </a:r>
          </a:p>
          <a:p>
            <a:pPr algn="ctr">
              <a:lnSpc>
                <a:spcPts val="1286"/>
              </a:lnSpc>
            </a:pPr>
            <a:endParaRPr lang="en-US" sz="2573" b="1">
              <a:solidFill>
                <a:srgbClr val="000000"/>
              </a:solidFill>
              <a:latin typeface="Monterchi Sans Bold"/>
              <a:ea typeface="Monterchi Sans Bold"/>
              <a:cs typeface="Monterchi Sans Bold"/>
              <a:sym typeface="Monterchi Sans Bold"/>
            </a:endParaRPr>
          </a:p>
          <a:p>
            <a:pPr algn="ctr">
              <a:lnSpc>
                <a:spcPts val="3191"/>
              </a:lnSpc>
            </a:pPr>
            <a:r>
              <a:rPr lang="en-US" sz="2573" b="1">
                <a:solidFill>
                  <a:srgbClr val="000000"/>
                </a:solidFill>
                <a:latin typeface="Monterchi Sans Bold"/>
                <a:ea typeface="Monterchi Sans Bold"/>
                <a:cs typeface="Monterchi Sans Bold"/>
                <a:sym typeface="Monterchi Sans Bold"/>
              </a:rPr>
              <a:t>The next sources take the viewer on a harrowing journey of forced relocation, obligatory abandonment of property, and blatant fear-driven racism.  Viewers intake this information from governmental orders and photographs that illustrate this tumultuous time in our history.</a:t>
            </a:r>
          </a:p>
          <a:p>
            <a:pPr algn="ctr">
              <a:lnSpc>
                <a:spcPts val="1286"/>
              </a:lnSpc>
            </a:pPr>
            <a:endParaRPr lang="en-US" sz="2573" b="1">
              <a:solidFill>
                <a:srgbClr val="000000"/>
              </a:solidFill>
              <a:latin typeface="Monterchi Sans Bold"/>
              <a:ea typeface="Monterchi Sans Bold"/>
              <a:cs typeface="Monterchi Sans Bold"/>
              <a:sym typeface="Monterchi Sans Bold"/>
            </a:endParaRPr>
          </a:p>
          <a:p>
            <a:pPr algn="ctr">
              <a:lnSpc>
                <a:spcPts val="3191"/>
              </a:lnSpc>
            </a:pPr>
            <a:r>
              <a:rPr lang="en-US" sz="2573" b="1">
                <a:solidFill>
                  <a:srgbClr val="000000"/>
                </a:solidFill>
                <a:latin typeface="Monterchi Sans Bold"/>
                <a:ea typeface="Monterchi Sans Bold"/>
                <a:cs typeface="Monterchi Sans Bold"/>
                <a:sym typeface="Monterchi Sans Bold"/>
              </a:rPr>
              <a:t>The next leg of the journey is an exploration of internment camps through the eyes of survivors who bravely tell the stories of their experiences in the camps and during forced relocation.</a:t>
            </a:r>
          </a:p>
          <a:p>
            <a:pPr algn="ctr">
              <a:lnSpc>
                <a:spcPts val="3191"/>
              </a:lnSpc>
            </a:pPr>
            <a:r>
              <a:rPr lang="en-US" sz="2573" b="1">
                <a:solidFill>
                  <a:srgbClr val="000000"/>
                </a:solidFill>
                <a:latin typeface="Monterchi Sans Bold"/>
                <a:ea typeface="Monterchi Sans Bold"/>
                <a:cs typeface="Monterchi Sans Bold"/>
                <a:sym typeface="Monterchi Sans Bold"/>
              </a:rPr>
              <a:t>The journey continues with an exploration of a petition and government report that decry the threat of Japanese Americans and ask for their release.</a:t>
            </a:r>
          </a:p>
          <a:p>
            <a:pPr algn="ctr">
              <a:lnSpc>
                <a:spcPts val="1286"/>
              </a:lnSpc>
            </a:pPr>
            <a:r>
              <a:rPr lang="en-US" sz="2573" b="1">
                <a:solidFill>
                  <a:srgbClr val="000000"/>
                </a:solidFill>
                <a:latin typeface="Monterchi Sans Bold"/>
                <a:ea typeface="Monterchi Sans Bold"/>
                <a:cs typeface="Monterchi Sans Bold"/>
                <a:sym typeface="Monterchi Sans Bold"/>
              </a:rPr>
              <a:t> </a:t>
            </a:r>
          </a:p>
          <a:p>
            <a:pPr algn="ctr">
              <a:lnSpc>
                <a:spcPts val="3191"/>
              </a:lnSpc>
            </a:pPr>
            <a:r>
              <a:rPr lang="en-US" sz="2573" b="1">
                <a:solidFill>
                  <a:srgbClr val="000000"/>
                </a:solidFill>
                <a:latin typeface="Monterchi Sans Bold"/>
                <a:ea typeface="Monterchi Sans Bold"/>
                <a:cs typeface="Monterchi Sans Bold"/>
                <a:sym typeface="Monterchi Sans Bold"/>
              </a:rPr>
              <a:t>The digital journey concludes with the images of two gravestones.  One representing the deaths of the Japanese Americans interned in a camp and the other for Fred Korematsu, who refused to give in to injustice and instead fought for freedom and civil liberties for all.     </a:t>
            </a:r>
          </a:p>
        </p:txBody>
      </p:sp>
      <p:sp>
        <p:nvSpPr>
          <p:cNvPr id="8" name="Freeform 8"/>
          <p:cNvSpPr/>
          <p:nvPr/>
        </p:nvSpPr>
        <p:spPr>
          <a:xfrm rot="-9606859" flipH="1">
            <a:off x="14603174" y="-3589427"/>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4"/>
            <a:stretch>
              <a:fillRect/>
            </a:stretch>
          </a:blipFill>
        </p:spPr>
        <p:txBody>
          <a:bodyPr/>
          <a:lstStyle/>
          <a:p>
            <a:endParaRPr lang="en-US"/>
          </a:p>
        </p:txBody>
      </p:sp>
      <p:grpSp>
        <p:nvGrpSpPr>
          <p:cNvPr id="9" name="Group 9"/>
          <p:cNvGrpSpPr/>
          <p:nvPr/>
        </p:nvGrpSpPr>
        <p:grpSpPr>
          <a:xfrm>
            <a:off x="5540021" y="0"/>
            <a:ext cx="6507873" cy="1562714"/>
            <a:chOff x="0" y="0"/>
            <a:chExt cx="8677163" cy="2083618"/>
          </a:xfrm>
        </p:grpSpPr>
        <p:sp>
          <p:nvSpPr>
            <p:cNvPr id="10" name="Freeform 10"/>
            <p:cNvSpPr/>
            <p:nvPr/>
          </p:nvSpPr>
          <p:spPr>
            <a:xfrm>
              <a:off x="5098351" y="1431100"/>
              <a:ext cx="2017861" cy="429254"/>
            </a:xfrm>
            <a:custGeom>
              <a:avLst/>
              <a:gdLst/>
              <a:ahLst/>
              <a:cxnLst/>
              <a:rect l="l" t="t" r="r" b="b"/>
              <a:pathLst>
                <a:path w="2017861" h="429254">
                  <a:moveTo>
                    <a:pt x="0" y="0"/>
                  </a:moveTo>
                  <a:lnTo>
                    <a:pt x="2017861" y="0"/>
                  </a:lnTo>
                  <a:lnTo>
                    <a:pt x="2017861" y="429255"/>
                  </a:lnTo>
                  <a:lnTo>
                    <a:pt x="0" y="4292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rot="-10800000" flipV="1">
              <a:off x="1498322" y="1431100"/>
              <a:ext cx="2031073" cy="432065"/>
            </a:xfrm>
            <a:custGeom>
              <a:avLst/>
              <a:gdLst/>
              <a:ahLst/>
              <a:cxnLst/>
              <a:rect l="l" t="t" r="r" b="b"/>
              <a:pathLst>
                <a:path w="2031073" h="432065">
                  <a:moveTo>
                    <a:pt x="0" y="432065"/>
                  </a:moveTo>
                  <a:lnTo>
                    <a:pt x="2031072" y="432065"/>
                  </a:lnTo>
                  <a:lnTo>
                    <a:pt x="2031072" y="0"/>
                  </a:lnTo>
                  <a:lnTo>
                    <a:pt x="0" y="0"/>
                  </a:lnTo>
                  <a:lnTo>
                    <a:pt x="0" y="432065"/>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TextBox 12"/>
            <p:cNvSpPr txBox="1"/>
            <p:nvPr/>
          </p:nvSpPr>
          <p:spPr>
            <a:xfrm>
              <a:off x="0" y="142875"/>
              <a:ext cx="8677163" cy="1307084"/>
            </a:xfrm>
            <a:prstGeom prst="rect">
              <a:avLst/>
            </a:prstGeom>
          </p:spPr>
          <p:txBody>
            <a:bodyPr lIns="0" tIns="0" rIns="0" bIns="0" rtlCol="0" anchor="t">
              <a:spAutoFit/>
            </a:bodyPr>
            <a:lstStyle/>
            <a:p>
              <a:pPr algn="ctr">
                <a:lnSpc>
                  <a:spcPts val="6948"/>
                </a:lnSpc>
              </a:pPr>
              <a:r>
                <a:rPr lang="en-US" sz="7090" b="1">
                  <a:solidFill>
                    <a:srgbClr val="F3F1DB"/>
                  </a:solidFill>
                  <a:latin typeface="Obra Letra Bold"/>
                  <a:ea typeface="Obra Letra Bold"/>
                  <a:cs typeface="Obra Letra Bold"/>
                  <a:sym typeface="Obra Letra Bold"/>
                </a:rPr>
                <a:t>How to Teach</a:t>
              </a:r>
            </a:p>
          </p:txBody>
        </p:sp>
        <p:sp>
          <p:nvSpPr>
            <p:cNvPr id="13" name="Freeform 13"/>
            <p:cNvSpPr/>
            <p:nvPr/>
          </p:nvSpPr>
          <p:spPr>
            <a:xfrm>
              <a:off x="3914371" y="1249439"/>
              <a:ext cx="799004" cy="834179"/>
            </a:xfrm>
            <a:custGeom>
              <a:avLst/>
              <a:gdLst/>
              <a:ahLst/>
              <a:cxnLst/>
              <a:rect l="l" t="t" r="r" b="b"/>
              <a:pathLst>
                <a:path w="799004" h="834179">
                  <a:moveTo>
                    <a:pt x="0" y="0"/>
                  </a:moveTo>
                  <a:lnTo>
                    <a:pt x="799003" y="0"/>
                  </a:lnTo>
                  <a:lnTo>
                    <a:pt x="799003" y="834179"/>
                  </a:lnTo>
                  <a:lnTo>
                    <a:pt x="0" y="834179"/>
                  </a:lnTo>
                  <a:lnTo>
                    <a:pt x="0" y="0"/>
                  </a:lnTo>
                  <a:close/>
                </a:path>
              </a:pathLst>
            </a:custGeom>
            <a:blipFill>
              <a:blip>
                <a:extLst>
                  <a:ext uri="{96DAC541-7B7A-43D3-8B79-37D633B846F1}">
                    <asvg:svgBlip xmlns:asvg="http://schemas.microsoft.com/office/drawing/2016/SVG/main" r:embed="rId7"/>
                  </a:ext>
                </a:extLst>
              </a:blip>
              <a:stretch>
                <a:fillRect l="-101042" t="-84932" b="-11017"/>
              </a:stretch>
            </a:blipFill>
          </p:spPr>
          <p:txBody>
            <a:bodyPr/>
            <a:lstStyle/>
            <a:p>
              <a:endParaRPr lang="en-US"/>
            </a:p>
          </p:txBody>
        </p:sp>
      </p:grpSp>
      <p:grpSp>
        <p:nvGrpSpPr>
          <p:cNvPr id="14" name="Group 14"/>
          <p:cNvGrpSpPr/>
          <p:nvPr/>
        </p:nvGrpSpPr>
        <p:grpSpPr>
          <a:xfrm>
            <a:off x="2969045" y="1688879"/>
            <a:ext cx="10666151" cy="2699857"/>
            <a:chOff x="0" y="0"/>
            <a:chExt cx="14221535" cy="3599810"/>
          </a:xfrm>
        </p:grpSpPr>
        <p:sp>
          <p:nvSpPr>
            <p:cNvPr id="15" name="Freeform 15"/>
            <p:cNvSpPr/>
            <p:nvPr/>
          </p:nvSpPr>
          <p:spPr>
            <a:xfrm>
              <a:off x="1875829" y="88900"/>
              <a:ext cx="12345706" cy="2732450"/>
            </a:xfrm>
            <a:custGeom>
              <a:avLst/>
              <a:gdLst/>
              <a:ahLst/>
              <a:cxnLst/>
              <a:rect l="l" t="t" r="r" b="b"/>
              <a:pathLst>
                <a:path w="12345706" h="2732450">
                  <a:moveTo>
                    <a:pt x="0" y="0"/>
                  </a:moveTo>
                  <a:lnTo>
                    <a:pt x="12345706" y="0"/>
                  </a:lnTo>
                  <a:lnTo>
                    <a:pt x="12345706" y="2732450"/>
                  </a:lnTo>
                  <a:lnTo>
                    <a:pt x="0" y="2732450"/>
                  </a:lnTo>
                  <a:lnTo>
                    <a:pt x="0" y="0"/>
                  </a:lnTo>
                  <a:close/>
                </a:path>
              </a:pathLst>
            </a:custGeom>
            <a:blipFill>
              <a:blip r:embed="rId8"/>
              <a:stretch>
                <a:fillRect/>
              </a:stretch>
            </a:blipFill>
          </p:spPr>
          <p:txBody>
            <a:bodyPr/>
            <a:lstStyle/>
            <a:p>
              <a:endParaRPr lang="en-US"/>
            </a:p>
          </p:txBody>
        </p:sp>
        <p:sp>
          <p:nvSpPr>
            <p:cNvPr id="16" name="Freeform 16"/>
            <p:cNvSpPr/>
            <p:nvPr/>
          </p:nvSpPr>
          <p:spPr>
            <a:xfrm>
              <a:off x="1846259" y="2821350"/>
              <a:ext cx="12375276" cy="778460"/>
            </a:xfrm>
            <a:custGeom>
              <a:avLst/>
              <a:gdLst/>
              <a:ahLst/>
              <a:cxnLst/>
              <a:rect l="l" t="t" r="r" b="b"/>
              <a:pathLst>
                <a:path w="12375276" h="778460">
                  <a:moveTo>
                    <a:pt x="0" y="0"/>
                  </a:moveTo>
                  <a:lnTo>
                    <a:pt x="12375276" y="0"/>
                  </a:lnTo>
                  <a:lnTo>
                    <a:pt x="12375276" y="778460"/>
                  </a:lnTo>
                  <a:lnTo>
                    <a:pt x="0" y="778460"/>
                  </a:lnTo>
                  <a:lnTo>
                    <a:pt x="0" y="0"/>
                  </a:lnTo>
                  <a:close/>
                </a:path>
              </a:pathLst>
            </a:custGeom>
            <a:blipFill>
              <a:blip r:embed="rId9"/>
              <a:stretch>
                <a:fillRect r="-444"/>
              </a:stretch>
            </a:blipFill>
          </p:spPr>
          <p:txBody>
            <a:bodyPr/>
            <a:lstStyle/>
            <a:p>
              <a:endParaRPr lang="en-US"/>
            </a:p>
          </p:txBody>
        </p:sp>
        <p:sp>
          <p:nvSpPr>
            <p:cNvPr id="17" name="TextBox 17"/>
            <p:cNvSpPr txBox="1"/>
            <p:nvPr/>
          </p:nvSpPr>
          <p:spPr>
            <a:xfrm>
              <a:off x="0" y="-9525"/>
              <a:ext cx="1846262" cy="562522"/>
            </a:xfrm>
            <a:prstGeom prst="rect">
              <a:avLst/>
            </a:prstGeom>
          </p:spPr>
          <p:txBody>
            <a:bodyPr lIns="0" tIns="0" rIns="0" bIns="0" rtlCol="0" anchor="t">
              <a:spAutoFit/>
            </a:bodyPr>
            <a:lstStyle/>
            <a:p>
              <a:pPr algn="ctr">
                <a:lnSpc>
                  <a:spcPts val="3387"/>
                </a:lnSpc>
                <a:spcBef>
                  <a:spcPct val="0"/>
                </a:spcBef>
              </a:pPr>
              <a:r>
                <a:rPr lang="en-US" sz="2731" b="1">
                  <a:solidFill>
                    <a:srgbClr val="F3F1DB"/>
                  </a:solidFill>
                  <a:latin typeface="Monterchi Sans Bold"/>
                  <a:ea typeface="Monterchi Sans Bold"/>
                  <a:cs typeface="Monterchi Sans Bold"/>
                  <a:sym typeface="Monterchi Sans Bold"/>
                </a:rPr>
                <a:t>Standards:</a:t>
              </a:r>
              <a:r>
                <a:rPr lang="en-US" sz="2731" b="1">
                  <a:solidFill>
                    <a:srgbClr val="000000"/>
                  </a:solidFill>
                  <a:latin typeface="Monterchi Sans Bold"/>
                  <a:ea typeface="Monterchi Sans Bold"/>
                  <a:cs typeface="Monterchi Sans Bold"/>
                  <a:sym typeface="Monterchi Sans Bold"/>
                </a:rPr>
                <a:t> </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3"/>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4"/>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4"/>
              <a:stretch>
                <a:fillRect l="-99892" r="-99892"/>
              </a:stretch>
            </a:blipFill>
          </p:spPr>
          <p:txBody>
            <a:bodyPr/>
            <a:lstStyle/>
            <a:p>
              <a:endParaRPr lang="en-US"/>
            </a:p>
          </p:txBody>
        </p:sp>
      </p:grpSp>
      <p:sp>
        <p:nvSpPr>
          <p:cNvPr id="7" name="Freeform 7"/>
          <p:cNvSpPr/>
          <p:nvPr/>
        </p:nvSpPr>
        <p:spPr>
          <a:xfrm rot="9532629">
            <a:off x="-529582" y="8587578"/>
            <a:ext cx="3532667" cy="3665543"/>
          </a:xfrm>
          <a:custGeom>
            <a:avLst/>
            <a:gdLst/>
            <a:ahLst/>
            <a:cxnLst/>
            <a:rect l="l" t="t" r="r" b="b"/>
            <a:pathLst>
              <a:path w="3532667" h="3665543">
                <a:moveTo>
                  <a:pt x="0" y="0"/>
                </a:moveTo>
                <a:lnTo>
                  <a:pt x="3532668" y="0"/>
                </a:lnTo>
                <a:lnTo>
                  <a:pt x="3532668" y="3665544"/>
                </a:lnTo>
                <a:lnTo>
                  <a:pt x="0" y="3665544"/>
                </a:lnTo>
                <a:lnTo>
                  <a:pt x="0" y="0"/>
                </a:lnTo>
                <a:close/>
              </a:path>
            </a:pathLst>
          </a:custGeom>
          <a:blipFill>
            <a:blip r:embed="rId5"/>
            <a:stretch>
              <a:fillRect/>
            </a:stretch>
          </a:blipFill>
        </p:spPr>
        <p:txBody>
          <a:bodyPr/>
          <a:lstStyle/>
          <a:p>
            <a:endParaRPr lang="en-US"/>
          </a:p>
        </p:txBody>
      </p:sp>
      <p:sp>
        <p:nvSpPr>
          <p:cNvPr id="8" name="Freeform 8"/>
          <p:cNvSpPr/>
          <p:nvPr/>
        </p:nvSpPr>
        <p:spPr>
          <a:xfrm rot="-2398471">
            <a:off x="15716375" y="-1763893"/>
            <a:ext cx="3363185" cy="3489686"/>
          </a:xfrm>
          <a:custGeom>
            <a:avLst/>
            <a:gdLst/>
            <a:ahLst/>
            <a:cxnLst/>
            <a:rect l="l" t="t" r="r" b="b"/>
            <a:pathLst>
              <a:path w="3363185" h="3489686">
                <a:moveTo>
                  <a:pt x="0" y="0"/>
                </a:moveTo>
                <a:lnTo>
                  <a:pt x="3363185" y="0"/>
                </a:lnTo>
                <a:lnTo>
                  <a:pt x="3363185" y="3489686"/>
                </a:lnTo>
                <a:lnTo>
                  <a:pt x="0" y="3489686"/>
                </a:lnTo>
                <a:lnTo>
                  <a:pt x="0" y="0"/>
                </a:lnTo>
                <a:close/>
              </a:path>
            </a:pathLst>
          </a:custGeom>
          <a:blipFill>
            <a:blip r:embed="rId5"/>
            <a:stretch>
              <a:fillRect/>
            </a:stretch>
          </a:blipFill>
        </p:spPr>
        <p:txBody>
          <a:bodyPr/>
          <a:lstStyle/>
          <a:p>
            <a:endParaRPr lang="en-US"/>
          </a:p>
        </p:txBody>
      </p:sp>
      <p:grpSp>
        <p:nvGrpSpPr>
          <p:cNvPr id="9" name="Group 9"/>
          <p:cNvGrpSpPr/>
          <p:nvPr/>
        </p:nvGrpSpPr>
        <p:grpSpPr>
          <a:xfrm>
            <a:off x="4312350" y="137565"/>
            <a:ext cx="9663299" cy="1016836"/>
            <a:chOff x="0" y="0"/>
            <a:chExt cx="12884399" cy="1355782"/>
          </a:xfrm>
        </p:grpSpPr>
        <p:sp>
          <p:nvSpPr>
            <p:cNvPr id="10" name="TextBox 10"/>
            <p:cNvSpPr txBox="1"/>
            <p:nvPr/>
          </p:nvSpPr>
          <p:spPr>
            <a:xfrm>
              <a:off x="234612" y="133350"/>
              <a:ext cx="12416988" cy="1222432"/>
            </a:xfrm>
            <a:prstGeom prst="rect">
              <a:avLst/>
            </a:prstGeom>
          </p:spPr>
          <p:txBody>
            <a:bodyPr lIns="0" tIns="0" rIns="0" bIns="0" rtlCol="0" anchor="t">
              <a:spAutoFit/>
            </a:bodyPr>
            <a:lstStyle/>
            <a:p>
              <a:pPr algn="ctr">
                <a:lnSpc>
                  <a:spcPts val="6488"/>
                </a:lnSpc>
              </a:pPr>
              <a:r>
                <a:rPr lang="en-US" sz="6621" b="1">
                  <a:solidFill>
                    <a:srgbClr val="F3F1DB"/>
                  </a:solidFill>
                  <a:latin typeface="Obra Letra Bold"/>
                  <a:ea typeface="Obra Letra Bold"/>
                  <a:cs typeface="Obra Letra Bold"/>
                  <a:sym typeface="Obra Letra Bold"/>
                </a:rPr>
                <a:t>Secondary Visual</a:t>
              </a:r>
            </a:p>
          </p:txBody>
        </p:sp>
        <p:sp>
          <p:nvSpPr>
            <p:cNvPr id="11" name="Freeform 11"/>
            <p:cNvSpPr/>
            <p:nvPr/>
          </p:nvSpPr>
          <p:spPr>
            <a:xfrm>
              <a:off x="11235891" y="224299"/>
              <a:ext cx="1648508" cy="960007"/>
            </a:xfrm>
            <a:custGeom>
              <a:avLst/>
              <a:gdLst/>
              <a:ahLst/>
              <a:cxnLst/>
              <a:rect l="l" t="t" r="r" b="b"/>
              <a:pathLst>
                <a:path w="1648508" h="960007">
                  <a:moveTo>
                    <a:pt x="0" y="0"/>
                  </a:moveTo>
                  <a:lnTo>
                    <a:pt x="1648508" y="0"/>
                  </a:lnTo>
                  <a:lnTo>
                    <a:pt x="1648508" y="960007"/>
                  </a:lnTo>
                  <a:lnTo>
                    <a:pt x="0" y="960007"/>
                  </a:lnTo>
                  <a:lnTo>
                    <a:pt x="0" y="0"/>
                  </a:lnTo>
                  <a:close/>
                </a:path>
              </a:pathLst>
            </a:custGeom>
            <a:blipFill>
              <a:blip>
                <a:extLst>
                  <a:ext uri="{96DAC541-7B7A-43D3-8B79-37D633B846F1}">
                    <asvg:svgBlip xmlns:asvg="http://schemas.microsoft.com/office/drawing/2016/SVG/main" r:embed="rId6"/>
                  </a:ext>
                </a:extLst>
              </a:blip>
              <a:stretch>
                <a:fillRect l="-173753"/>
              </a:stretch>
            </a:blipFill>
          </p:spPr>
          <p:txBody>
            <a:bodyPr/>
            <a:lstStyle/>
            <a:p>
              <a:endParaRPr lang="en-US"/>
            </a:p>
          </p:txBody>
        </p:sp>
        <p:sp>
          <p:nvSpPr>
            <p:cNvPr id="12" name="Freeform 12"/>
            <p:cNvSpPr/>
            <p:nvPr/>
          </p:nvSpPr>
          <p:spPr>
            <a:xfrm flipH="1">
              <a:off x="0" y="171476"/>
              <a:ext cx="1739214" cy="1012830"/>
            </a:xfrm>
            <a:custGeom>
              <a:avLst/>
              <a:gdLst/>
              <a:ahLst/>
              <a:cxnLst/>
              <a:rect l="l" t="t" r="r" b="b"/>
              <a:pathLst>
                <a:path w="1739214" h="1012830">
                  <a:moveTo>
                    <a:pt x="1739214" y="0"/>
                  </a:moveTo>
                  <a:lnTo>
                    <a:pt x="0" y="0"/>
                  </a:lnTo>
                  <a:lnTo>
                    <a:pt x="0" y="1012830"/>
                  </a:lnTo>
                  <a:lnTo>
                    <a:pt x="1739214" y="1012830"/>
                  </a:lnTo>
                  <a:lnTo>
                    <a:pt x="1739214" y="0"/>
                  </a:lnTo>
                  <a:close/>
                </a:path>
              </a:pathLst>
            </a:custGeom>
            <a:blipFill>
              <a:blip>
                <a:extLst>
                  <a:ext uri="{96DAC541-7B7A-43D3-8B79-37D633B846F1}">
                    <asvg:svgBlip xmlns:asvg="http://schemas.microsoft.com/office/drawing/2016/SVG/main" r:embed="rId6"/>
                  </a:ext>
                </a:extLst>
              </a:blip>
              <a:stretch>
                <a:fillRect l="-173753"/>
              </a:stretch>
            </a:blipFill>
          </p:spPr>
          <p:txBody>
            <a:bodyPr/>
            <a:lstStyle/>
            <a:p>
              <a:endParaRPr lang="en-US"/>
            </a:p>
          </p:txBody>
        </p:sp>
      </p:grpSp>
      <p:sp>
        <p:nvSpPr>
          <p:cNvPr id="13" name="TextBox 13"/>
          <p:cNvSpPr txBox="1"/>
          <p:nvPr/>
        </p:nvSpPr>
        <p:spPr>
          <a:xfrm>
            <a:off x="11493456" y="3716692"/>
            <a:ext cx="4964388" cy="6570308"/>
          </a:xfrm>
          <a:prstGeom prst="rect">
            <a:avLst/>
          </a:prstGeom>
        </p:spPr>
        <p:txBody>
          <a:bodyPr lIns="0" tIns="0" rIns="0" bIns="0" rtlCol="0" anchor="t">
            <a:spAutoFit/>
          </a:bodyPr>
          <a:lstStyle/>
          <a:p>
            <a:pPr algn="ctr">
              <a:lnSpc>
                <a:spcPts val="3291"/>
              </a:lnSpc>
            </a:pPr>
            <a:r>
              <a:rPr lang="en-US" sz="3105" b="1">
                <a:solidFill>
                  <a:srgbClr val="000000"/>
                </a:solidFill>
                <a:latin typeface="Monterchi Sans Bold"/>
                <a:ea typeface="Monterchi Sans Bold"/>
                <a:cs typeface="Monterchi Sans Bold"/>
                <a:sym typeface="Monterchi Sans Bold"/>
              </a:rPr>
              <a:t>Discussion Based Questions:</a:t>
            </a:r>
            <a:r>
              <a:rPr lang="en-US" sz="3105" b="1">
                <a:solidFill>
                  <a:srgbClr val="F3F1DB"/>
                </a:solidFill>
                <a:latin typeface="Monterchi Sans Bold"/>
                <a:ea typeface="Monterchi Sans Bold"/>
                <a:cs typeface="Monterchi Sans Bold"/>
                <a:sym typeface="Monterchi Sans Bold"/>
              </a:rPr>
              <a:t> </a:t>
            </a:r>
          </a:p>
          <a:p>
            <a:pPr algn="ctr">
              <a:lnSpc>
                <a:spcPts val="3291"/>
              </a:lnSpc>
            </a:pPr>
            <a:endParaRPr lang="en-US" sz="3105" b="1">
              <a:solidFill>
                <a:srgbClr val="F3F1DB"/>
              </a:solidFill>
              <a:latin typeface="Monterchi Sans Bold"/>
              <a:ea typeface="Monterchi Sans Bold"/>
              <a:cs typeface="Monterchi Sans Bold"/>
              <a:sym typeface="Monterchi Sans Bold"/>
            </a:endParaRPr>
          </a:p>
          <a:p>
            <a:pPr algn="l">
              <a:lnSpc>
                <a:spcPts val="3291"/>
              </a:lnSpc>
            </a:pPr>
            <a:r>
              <a:rPr lang="en-US" sz="3105" b="1">
                <a:solidFill>
                  <a:srgbClr val="F3F1DB"/>
                </a:solidFill>
                <a:latin typeface="Monterchi Sans Bold"/>
                <a:ea typeface="Monterchi Sans Bold"/>
                <a:cs typeface="Monterchi Sans Bold"/>
                <a:sym typeface="Monterchi Sans Bold"/>
              </a:rPr>
              <a:t>1. What do you know about the bombing of Pearl Harbor?  Did anything in this video surprise you?</a:t>
            </a:r>
          </a:p>
          <a:p>
            <a:pPr algn="l">
              <a:lnSpc>
                <a:spcPts val="3291"/>
              </a:lnSpc>
            </a:pPr>
            <a:endParaRPr lang="en-US" sz="3105" b="1">
              <a:solidFill>
                <a:srgbClr val="F3F1DB"/>
              </a:solidFill>
              <a:latin typeface="Monterchi Sans Bold"/>
              <a:ea typeface="Monterchi Sans Bold"/>
              <a:cs typeface="Monterchi Sans Bold"/>
              <a:sym typeface="Monterchi Sans Bold"/>
            </a:endParaRPr>
          </a:p>
          <a:p>
            <a:pPr algn="l">
              <a:lnSpc>
                <a:spcPts val="3291"/>
              </a:lnSpc>
            </a:pPr>
            <a:r>
              <a:rPr lang="en-US" sz="3105" b="1">
                <a:solidFill>
                  <a:srgbClr val="F3F1DB"/>
                </a:solidFill>
                <a:latin typeface="Monterchi Sans Bold"/>
                <a:ea typeface="Monterchi Sans Bold"/>
                <a:cs typeface="Monterchi Sans Bold"/>
                <a:sym typeface="Monterchi Sans Bold"/>
              </a:rPr>
              <a:t>2. Why do you think the Japanese bombed Pearl Harbor?</a:t>
            </a:r>
          </a:p>
          <a:p>
            <a:pPr algn="l">
              <a:lnSpc>
                <a:spcPts val="3291"/>
              </a:lnSpc>
            </a:pPr>
            <a:endParaRPr lang="en-US" sz="3105" b="1">
              <a:solidFill>
                <a:srgbClr val="F3F1DB"/>
              </a:solidFill>
              <a:latin typeface="Monterchi Sans Bold"/>
              <a:ea typeface="Monterchi Sans Bold"/>
              <a:cs typeface="Monterchi Sans Bold"/>
              <a:sym typeface="Monterchi Sans Bold"/>
            </a:endParaRPr>
          </a:p>
          <a:p>
            <a:pPr algn="l">
              <a:lnSpc>
                <a:spcPts val="3291"/>
              </a:lnSpc>
            </a:pPr>
            <a:r>
              <a:rPr lang="en-US" sz="3105" b="1">
                <a:solidFill>
                  <a:srgbClr val="F3F1DB"/>
                </a:solidFill>
                <a:latin typeface="Monterchi Sans Bold"/>
                <a:ea typeface="Monterchi Sans Bold"/>
                <a:cs typeface="Monterchi Sans Bold"/>
                <a:sym typeface="Monterchi Sans Bold"/>
              </a:rPr>
              <a:t>3. What do you think it was like for the people watching and hearing about this event in 1941?  What were they thinking and feeling?</a:t>
            </a:r>
          </a:p>
          <a:p>
            <a:pPr algn="ctr">
              <a:lnSpc>
                <a:spcPts val="3291"/>
              </a:lnSpc>
            </a:pPr>
            <a:endParaRPr lang="en-US" sz="3105" b="1">
              <a:solidFill>
                <a:srgbClr val="F3F1DB"/>
              </a:solidFill>
              <a:latin typeface="Monterchi Sans Bold"/>
              <a:ea typeface="Monterchi Sans Bold"/>
              <a:cs typeface="Monterchi Sans Bold"/>
              <a:sym typeface="Monterchi Sans Bold"/>
            </a:endParaRPr>
          </a:p>
        </p:txBody>
      </p:sp>
      <p:pic>
        <p:nvPicPr>
          <p:cNvPr id="14" name="Picture 14"/>
          <p:cNvPicPr>
            <a:picLocks noChangeAspect="1"/>
          </p:cNvPicPr>
          <p:nvPr>
            <a:videoFile r:link="rId1"/>
          </p:nvPr>
        </p:nvPicPr>
        <p:blipFill>
          <a:blip r:embed="rId7"/>
          <a:stretch>
            <a:fillRect/>
          </a:stretch>
        </p:blipFill>
        <p:spPr>
          <a:xfrm>
            <a:off x="0" y="4114801"/>
            <a:ext cx="10972800" cy="6172199"/>
          </a:xfrm>
          <a:prstGeom prst="rect">
            <a:avLst/>
          </a:prstGeom>
        </p:spPr>
      </p:pic>
      <p:sp>
        <p:nvSpPr>
          <p:cNvPr id="15" name="TextBox 15"/>
          <p:cNvSpPr txBox="1"/>
          <p:nvPr/>
        </p:nvSpPr>
        <p:spPr>
          <a:xfrm>
            <a:off x="3726894" y="1135351"/>
            <a:ext cx="11794927" cy="974837"/>
          </a:xfrm>
          <a:prstGeom prst="rect">
            <a:avLst/>
          </a:prstGeom>
        </p:spPr>
        <p:txBody>
          <a:bodyPr lIns="0" tIns="0" rIns="0" bIns="0" rtlCol="0" anchor="t">
            <a:spAutoFit/>
          </a:bodyPr>
          <a:lstStyle/>
          <a:p>
            <a:pPr algn="ctr">
              <a:lnSpc>
                <a:spcPts val="3847"/>
              </a:lnSpc>
            </a:pPr>
            <a:r>
              <a:rPr lang="en-US" sz="3102" b="1" u="sng">
                <a:solidFill>
                  <a:srgbClr val="000000"/>
                </a:solidFill>
                <a:latin typeface="Monterchi Sans Bold"/>
                <a:ea typeface="Monterchi Sans Bold"/>
                <a:cs typeface="Monterchi Sans Bold"/>
                <a:sym typeface="Monterchi Sans Bold"/>
                <a:hlinkClick r:id="rId8" tooltip="https://youtu.be/DNV8enpVwok?si=1WotRQexwY009bMw"/>
              </a:rPr>
              <a:t>The Attack on Pearl Harbor by the Smithsonian </a:t>
            </a:r>
            <a:r>
              <a:rPr lang="en-US" sz="3102" b="1" i="1" u="sng">
                <a:solidFill>
                  <a:srgbClr val="000000"/>
                </a:solidFill>
                <a:latin typeface="Monterchi Sans Bold Italics"/>
                <a:ea typeface="Monterchi Sans Bold Italics"/>
                <a:cs typeface="Monterchi Sans Bold Italics"/>
                <a:sym typeface="Monterchi Sans Bold Italics"/>
                <a:hlinkClick r:id="rId8" tooltip="https://youtu.be/DNV8enpVwok?si=1WotRQexwY009bMw"/>
              </a:rPr>
              <a:t>National Air and Space Museum</a:t>
            </a:r>
          </a:p>
          <a:p>
            <a:pPr algn="ctr">
              <a:lnSpc>
                <a:spcPts val="3847"/>
              </a:lnSpc>
              <a:spcBef>
                <a:spcPct val="0"/>
              </a:spcBef>
            </a:pPr>
            <a:r>
              <a:rPr lang="en-US" sz="3102" b="1" u="sng">
                <a:solidFill>
                  <a:srgbClr val="F3F1DB"/>
                </a:solidFill>
                <a:latin typeface="Monterchi Sans Bold"/>
                <a:ea typeface="Monterchi Sans Bold"/>
                <a:cs typeface="Monterchi Sans Bold"/>
                <a:sym typeface="Monterchi Sans Bold"/>
                <a:hlinkClick r:id="rId8" tooltip="https://youtu.be/DNV8enpVwok?si=1WotRQexwY009bMw"/>
              </a:rPr>
              <a:t>Source</a:t>
            </a:r>
          </a:p>
        </p:txBody>
      </p:sp>
      <p:sp>
        <p:nvSpPr>
          <p:cNvPr id="16" name="Freeform 16"/>
          <p:cNvSpPr/>
          <p:nvPr/>
        </p:nvSpPr>
        <p:spPr>
          <a:xfrm>
            <a:off x="-5506020" y="137565"/>
            <a:ext cx="8752556" cy="3262316"/>
          </a:xfrm>
          <a:custGeom>
            <a:avLst/>
            <a:gdLst/>
            <a:ahLst/>
            <a:cxnLst/>
            <a:rect l="l" t="t" r="r" b="b"/>
            <a:pathLst>
              <a:path w="8752556" h="3262316">
                <a:moveTo>
                  <a:pt x="0" y="0"/>
                </a:moveTo>
                <a:lnTo>
                  <a:pt x="8752557" y="0"/>
                </a:lnTo>
                <a:lnTo>
                  <a:pt x="8752557" y="3262317"/>
                </a:lnTo>
                <a:lnTo>
                  <a:pt x="0" y="32623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7" name="TextBox 17"/>
          <p:cNvSpPr txBox="1"/>
          <p:nvPr/>
        </p:nvSpPr>
        <p:spPr>
          <a:xfrm>
            <a:off x="-267318" y="633147"/>
            <a:ext cx="2592036" cy="1765263"/>
          </a:xfrm>
          <a:prstGeom prst="rect">
            <a:avLst/>
          </a:prstGeom>
        </p:spPr>
        <p:txBody>
          <a:bodyPr lIns="0" tIns="0" rIns="0" bIns="0" rtlCol="0" anchor="t">
            <a:spAutoFit/>
          </a:bodyPr>
          <a:lstStyle/>
          <a:p>
            <a:pPr algn="ctr">
              <a:lnSpc>
                <a:spcPts val="12975"/>
              </a:lnSpc>
            </a:pPr>
            <a:r>
              <a:rPr lang="en-US" sz="13240" b="1">
                <a:solidFill>
                  <a:srgbClr val="493423"/>
                </a:solidFill>
                <a:latin typeface="Obra Letra Bold"/>
                <a:ea typeface="Obra Letra Bold"/>
                <a:cs typeface="Obra Letra Bold"/>
                <a:sym typeface="Obra Letra Bold"/>
              </a:rPr>
              <a:t>01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316726" y="-1613291"/>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Freeform 7"/>
          <p:cNvSpPr/>
          <p:nvPr/>
        </p:nvSpPr>
        <p:spPr>
          <a:xfrm>
            <a:off x="-5820408" y="393345"/>
            <a:ext cx="9248604" cy="3447207"/>
          </a:xfrm>
          <a:custGeom>
            <a:avLst/>
            <a:gdLst/>
            <a:ahLst/>
            <a:cxnLst/>
            <a:rect l="l" t="t" r="r" b="b"/>
            <a:pathLst>
              <a:path w="9248604" h="3447207">
                <a:moveTo>
                  <a:pt x="0" y="0"/>
                </a:moveTo>
                <a:lnTo>
                  <a:pt x="9248605" y="0"/>
                </a:lnTo>
                <a:lnTo>
                  <a:pt x="9248605" y="3447207"/>
                </a:lnTo>
                <a:lnTo>
                  <a:pt x="0" y="344720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rot="-10800000" flipV="1">
            <a:off x="5471938" y="4075415"/>
            <a:ext cx="2625895" cy="558600"/>
          </a:xfrm>
          <a:custGeom>
            <a:avLst/>
            <a:gdLst/>
            <a:ahLst/>
            <a:cxnLst/>
            <a:rect l="l" t="t" r="r" b="b"/>
            <a:pathLst>
              <a:path w="2625895" h="558600">
                <a:moveTo>
                  <a:pt x="0" y="558600"/>
                </a:moveTo>
                <a:lnTo>
                  <a:pt x="2625895" y="558600"/>
                </a:lnTo>
                <a:lnTo>
                  <a:pt x="2625895" y="0"/>
                </a:lnTo>
                <a:lnTo>
                  <a:pt x="0" y="0"/>
                </a:lnTo>
                <a:lnTo>
                  <a:pt x="0" y="55860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4259885" y="209550"/>
            <a:ext cx="9704340" cy="1412050"/>
          </a:xfrm>
          <a:prstGeom prst="rect">
            <a:avLst/>
          </a:prstGeom>
        </p:spPr>
        <p:txBody>
          <a:bodyPr lIns="0" tIns="0" rIns="0" bIns="0" rtlCol="0" anchor="t">
            <a:spAutoFit/>
          </a:bodyPr>
          <a:lstStyle/>
          <a:p>
            <a:pPr algn="ctr">
              <a:lnSpc>
                <a:spcPts val="10361"/>
              </a:lnSpc>
            </a:pPr>
            <a:r>
              <a:rPr lang="en-US" sz="10573" b="1">
                <a:solidFill>
                  <a:srgbClr val="F3F1DB"/>
                </a:solidFill>
                <a:latin typeface="Obra Letra Bold"/>
                <a:ea typeface="Obra Letra Bold"/>
                <a:cs typeface="Obra Letra Bold"/>
                <a:sym typeface="Obra Letra Bold"/>
              </a:rPr>
              <a:t>Primary Visual</a:t>
            </a:r>
          </a:p>
        </p:txBody>
      </p:sp>
      <p:sp>
        <p:nvSpPr>
          <p:cNvPr id="10" name="Freeform 10"/>
          <p:cNvSpPr/>
          <p:nvPr/>
        </p:nvSpPr>
        <p:spPr>
          <a:xfrm rot="-9606859" flipH="1">
            <a:off x="14603174" y="-3589427"/>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6"/>
            <a:stretch>
              <a:fillRect/>
            </a:stretch>
          </a:blipFill>
        </p:spPr>
        <p:txBody>
          <a:bodyPr/>
          <a:lstStyle/>
          <a:p>
            <a:endParaRPr lang="en-US"/>
          </a:p>
        </p:txBody>
      </p:sp>
      <p:sp>
        <p:nvSpPr>
          <p:cNvPr id="11" name="Freeform 11"/>
          <p:cNvSpPr/>
          <p:nvPr/>
        </p:nvSpPr>
        <p:spPr>
          <a:xfrm>
            <a:off x="0" y="3840552"/>
            <a:ext cx="9478576" cy="6365288"/>
          </a:xfrm>
          <a:custGeom>
            <a:avLst/>
            <a:gdLst/>
            <a:ahLst/>
            <a:cxnLst/>
            <a:rect l="l" t="t" r="r" b="b"/>
            <a:pathLst>
              <a:path w="9478576" h="6365288">
                <a:moveTo>
                  <a:pt x="0" y="0"/>
                </a:moveTo>
                <a:lnTo>
                  <a:pt x="9478576" y="0"/>
                </a:lnTo>
                <a:lnTo>
                  <a:pt x="9478576" y="6365288"/>
                </a:lnTo>
                <a:lnTo>
                  <a:pt x="0" y="6365288"/>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368500" y="955232"/>
            <a:ext cx="2738939" cy="1870899"/>
          </a:xfrm>
          <a:prstGeom prst="rect">
            <a:avLst/>
          </a:prstGeom>
        </p:spPr>
        <p:txBody>
          <a:bodyPr lIns="0" tIns="0" rIns="0" bIns="0" rtlCol="0" anchor="t">
            <a:spAutoFit/>
          </a:bodyPr>
          <a:lstStyle/>
          <a:p>
            <a:pPr algn="ctr">
              <a:lnSpc>
                <a:spcPts val="13710"/>
              </a:lnSpc>
            </a:pPr>
            <a:r>
              <a:rPr lang="en-US" sz="13990" b="1">
                <a:solidFill>
                  <a:srgbClr val="493423"/>
                </a:solidFill>
                <a:latin typeface="Obra Letra Bold"/>
                <a:ea typeface="Obra Letra Bold"/>
                <a:cs typeface="Obra Letra Bold"/>
                <a:sym typeface="Obra Letra Bold"/>
              </a:rPr>
              <a:t>02</a:t>
            </a:r>
          </a:p>
        </p:txBody>
      </p:sp>
      <p:sp>
        <p:nvSpPr>
          <p:cNvPr id="13" name="TextBox 13"/>
          <p:cNvSpPr txBox="1"/>
          <p:nvPr/>
        </p:nvSpPr>
        <p:spPr>
          <a:xfrm>
            <a:off x="9698891" y="3831027"/>
            <a:ext cx="7006421" cy="6753218"/>
          </a:xfrm>
          <a:prstGeom prst="rect">
            <a:avLst/>
          </a:prstGeom>
        </p:spPr>
        <p:txBody>
          <a:bodyPr lIns="0" tIns="0" rIns="0" bIns="0" rtlCol="0" anchor="t">
            <a:spAutoFit/>
          </a:bodyPr>
          <a:lstStyle/>
          <a:p>
            <a:pPr algn="ctr">
              <a:lnSpc>
                <a:spcPts val="4340"/>
              </a:lnSpc>
            </a:pPr>
            <a:r>
              <a:rPr lang="en-US" sz="3500" b="1">
                <a:solidFill>
                  <a:srgbClr val="000000"/>
                </a:solidFill>
                <a:latin typeface="Monterchi Sans Bold"/>
                <a:ea typeface="Monterchi Sans Bold"/>
                <a:cs typeface="Monterchi Sans Bold"/>
                <a:sym typeface="Monterchi Sans Bold"/>
              </a:rPr>
              <a:t>Discussion Based Questions:</a:t>
            </a:r>
            <a:r>
              <a:rPr lang="en-US" sz="3500" b="1">
                <a:solidFill>
                  <a:srgbClr val="F3F1DB"/>
                </a:solidFill>
                <a:latin typeface="Monterchi Sans Bold"/>
                <a:ea typeface="Monterchi Sans Bold"/>
                <a:cs typeface="Monterchi Sans Bold"/>
                <a:sym typeface="Monterchi Sans Bold"/>
              </a:rPr>
              <a:t> </a:t>
            </a:r>
          </a:p>
          <a:p>
            <a:pPr algn="ctr">
              <a:lnSpc>
                <a:spcPts val="2001"/>
              </a:lnSpc>
            </a:pPr>
            <a:endParaRPr lang="en-US" sz="3500"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1. What was the significance of the attack on Pearl Harbor?</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2. How do you think people who witnessed the attack first-hand were affected emotionally?  What sounds and images do you think stayed with them?</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3. If you could send a letter of support to someone affected by the bombing, what would you say?</a:t>
            </a:r>
          </a:p>
          <a:p>
            <a:pPr algn="l">
              <a:lnSpc>
                <a:spcPts val="4963"/>
              </a:lnSpc>
            </a:pPr>
            <a:endParaRPr lang="en-US" sz="3099" b="1">
              <a:solidFill>
                <a:srgbClr val="F3F1DB"/>
              </a:solidFill>
              <a:latin typeface="Monterchi Sans Bold"/>
              <a:ea typeface="Monterchi Sans Bold"/>
              <a:cs typeface="Monterchi Sans Bold"/>
              <a:sym typeface="Monterchi Sans Bold"/>
            </a:endParaRPr>
          </a:p>
        </p:txBody>
      </p:sp>
      <p:sp>
        <p:nvSpPr>
          <p:cNvPr id="14" name="TextBox 14"/>
          <p:cNvSpPr txBox="1"/>
          <p:nvPr/>
        </p:nvSpPr>
        <p:spPr>
          <a:xfrm>
            <a:off x="4129413" y="1690441"/>
            <a:ext cx="10029174" cy="1460612"/>
          </a:xfrm>
          <a:prstGeom prst="rect">
            <a:avLst/>
          </a:prstGeom>
        </p:spPr>
        <p:txBody>
          <a:bodyPr lIns="0" tIns="0" rIns="0" bIns="0" rtlCol="0" anchor="t">
            <a:spAutoFit/>
          </a:bodyPr>
          <a:lstStyle/>
          <a:p>
            <a:pPr algn="ctr">
              <a:lnSpc>
                <a:spcPts val="3847"/>
              </a:lnSpc>
            </a:pPr>
            <a:r>
              <a:rPr lang="en-US" sz="3102" b="1">
                <a:solidFill>
                  <a:srgbClr val="000000"/>
                </a:solidFill>
                <a:latin typeface="Monterchi Sans Bold"/>
                <a:ea typeface="Monterchi Sans Bold"/>
                <a:cs typeface="Monterchi Sans Bold"/>
                <a:sym typeface="Monterchi Sans Bold"/>
              </a:rPr>
              <a:t>Photograph from the funeral of 15 men killed at Naval Air Station Kaneohe Bay during the Pearl Harbor raid. - December 8, 1941</a:t>
            </a:r>
          </a:p>
          <a:p>
            <a:pPr algn="ctr">
              <a:lnSpc>
                <a:spcPts val="3847"/>
              </a:lnSpc>
              <a:spcBef>
                <a:spcPct val="0"/>
              </a:spcBef>
            </a:pPr>
            <a:r>
              <a:rPr lang="en-US" sz="3102" b="1" u="sng">
                <a:solidFill>
                  <a:srgbClr val="F3F1DB"/>
                </a:solidFill>
                <a:latin typeface="Monterchi Sans Bold"/>
                <a:ea typeface="Monterchi Sans Bold"/>
                <a:cs typeface="Monterchi Sans Bold"/>
                <a:sym typeface="Monterchi Sans Bold"/>
                <a:hlinkClick r:id="rId8" tooltip="https://www.military.com/daily-news/2021/12/07/14-rarely-seen-photos-reveal-horror-of-attack-pearl-harbor.html"/>
              </a:rPr>
              <a:t>Source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Freeform 7"/>
          <p:cNvSpPr/>
          <p:nvPr/>
        </p:nvSpPr>
        <p:spPr>
          <a:xfrm>
            <a:off x="-5871250" y="525373"/>
            <a:ext cx="9981922" cy="3720535"/>
          </a:xfrm>
          <a:custGeom>
            <a:avLst/>
            <a:gdLst/>
            <a:ahLst/>
            <a:cxnLst/>
            <a:rect l="l" t="t" r="r" b="b"/>
            <a:pathLst>
              <a:path w="9981922" h="3720535">
                <a:moveTo>
                  <a:pt x="0" y="0"/>
                </a:moveTo>
                <a:lnTo>
                  <a:pt x="9981922" y="0"/>
                </a:lnTo>
                <a:lnTo>
                  <a:pt x="9981922" y="3720534"/>
                </a:lnTo>
                <a:lnTo>
                  <a:pt x="0" y="372053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rot="1314390">
            <a:off x="16053445" y="-1516125"/>
            <a:ext cx="2900762" cy="3009869"/>
          </a:xfrm>
          <a:custGeom>
            <a:avLst/>
            <a:gdLst/>
            <a:ahLst/>
            <a:cxnLst/>
            <a:rect l="l" t="t" r="r" b="b"/>
            <a:pathLst>
              <a:path w="2900762" h="3009869">
                <a:moveTo>
                  <a:pt x="0" y="0"/>
                </a:moveTo>
                <a:lnTo>
                  <a:pt x="2900762" y="0"/>
                </a:lnTo>
                <a:lnTo>
                  <a:pt x="2900762" y="3009869"/>
                </a:lnTo>
                <a:lnTo>
                  <a:pt x="0" y="3009869"/>
                </a:lnTo>
                <a:lnTo>
                  <a:pt x="0" y="0"/>
                </a:lnTo>
                <a:close/>
              </a:path>
            </a:pathLst>
          </a:custGeom>
          <a:blipFill>
            <a:blip r:embed="rId5"/>
            <a:stretch>
              <a:fillRect/>
            </a:stretch>
          </a:blipFill>
        </p:spPr>
        <p:txBody>
          <a:bodyPr/>
          <a:lstStyle/>
          <a:p>
            <a:endParaRPr lang="en-US"/>
          </a:p>
        </p:txBody>
      </p:sp>
      <p:sp>
        <p:nvSpPr>
          <p:cNvPr id="9" name="Freeform 9"/>
          <p:cNvSpPr/>
          <p:nvPr/>
        </p:nvSpPr>
        <p:spPr>
          <a:xfrm rot="10178534">
            <a:off x="-1200889" y="8586103"/>
            <a:ext cx="3535729" cy="3668720"/>
          </a:xfrm>
          <a:custGeom>
            <a:avLst/>
            <a:gdLst/>
            <a:ahLst/>
            <a:cxnLst/>
            <a:rect l="l" t="t" r="r" b="b"/>
            <a:pathLst>
              <a:path w="3535729" h="3668720">
                <a:moveTo>
                  <a:pt x="0" y="0"/>
                </a:moveTo>
                <a:lnTo>
                  <a:pt x="3535729" y="0"/>
                </a:lnTo>
                <a:lnTo>
                  <a:pt x="3535729" y="3668720"/>
                </a:lnTo>
                <a:lnTo>
                  <a:pt x="0" y="3668720"/>
                </a:lnTo>
                <a:lnTo>
                  <a:pt x="0" y="0"/>
                </a:lnTo>
                <a:close/>
              </a:path>
            </a:pathLst>
          </a:custGeom>
          <a:blipFill>
            <a:blip r:embed="rId5"/>
            <a:stretch>
              <a:fillRect/>
            </a:stretch>
          </a:blipFill>
        </p:spPr>
        <p:txBody>
          <a:bodyPr/>
          <a:lstStyle/>
          <a:p>
            <a:endParaRPr lang="en-US"/>
          </a:p>
        </p:txBody>
      </p:sp>
      <p:sp>
        <p:nvSpPr>
          <p:cNvPr id="10" name="Freeform 10"/>
          <p:cNvSpPr/>
          <p:nvPr/>
        </p:nvSpPr>
        <p:spPr>
          <a:xfrm>
            <a:off x="703325" y="5556929"/>
            <a:ext cx="1406488" cy="1468408"/>
          </a:xfrm>
          <a:custGeom>
            <a:avLst/>
            <a:gdLst/>
            <a:ahLst/>
            <a:cxnLst/>
            <a:rect l="l" t="t" r="r" b="b"/>
            <a:pathLst>
              <a:path w="1406488" h="1468408">
                <a:moveTo>
                  <a:pt x="0" y="0"/>
                </a:moveTo>
                <a:lnTo>
                  <a:pt x="1406488" y="0"/>
                </a:lnTo>
                <a:lnTo>
                  <a:pt x="1406488" y="1468408"/>
                </a:lnTo>
                <a:lnTo>
                  <a:pt x="0" y="146840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sp>
        <p:nvSpPr>
          <p:cNvPr id="11" name="Freeform 11"/>
          <p:cNvSpPr/>
          <p:nvPr/>
        </p:nvSpPr>
        <p:spPr>
          <a:xfrm>
            <a:off x="1593312" y="6570249"/>
            <a:ext cx="1033001" cy="1078478"/>
          </a:xfrm>
          <a:custGeom>
            <a:avLst/>
            <a:gdLst/>
            <a:ahLst/>
            <a:cxnLst/>
            <a:rect l="l" t="t" r="r" b="b"/>
            <a:pathLst>
              <a:path w="1033001" h="1078478">
                <a:moveTo>
                  <a:pt x="0" y="0"/>
                </a:moveTo>
                <a:lnTo>
                  <a:pt x="1033002" y="0"/>
                </a:lnTo>
                <a:lnTo>
                  <a:pt x="1033002" y="1078478"/>
                </a:lnTo>
                <a:lnTo>
                  <a:pt x="0" y="107847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sp>
        <p:nvSpPr>
          <p:cNvPr id="12" name="Freeform 12"/>
          <p:cNvSpPr/>
          <p:nvPr/>
        </p:nvSpPr>
        <p:spPr>
          <a:xfrm>
            <a:off x="15582779" y="2445233"/>
            <a:ext cx="1406488" cy="1468408"/>
          </a:xfrm>
          <a:custGeom>
            <a:avLst/>
            <a:gdLst/>
            <a:ahLst/>
            <a:cxnLst/>
            <a:rect l="l" t="t" r="r" b="b"/>
            <a:pathLst>
              <a:path w="1406488" h="1468408">
                <a:moveTo>
                  <a:pt x="0" y="0"/>
                </a:moveTo>
                <a:lnTo>
                  <a:pt x="1406488" y="0"/>
                </a:lnTo>
                <a:lnTo>
                  <a:pt x="1406488" y="1468408"/>
                </a:lnTo>
                <a:lnTo>
                  <a:pt x="0" y="146840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sp>
        <p:nvSpPr>
          <p:cNvPr id="13" name="Freeform 13"/>
          <p:cNvSpPr/>
          <p:nvPr/>
        </p:nvSpPr>
        <p:spPr>
          <a:xfrm>
            <a:off x="15225217" y="3706668"/>
            <a:ext cx="1033001" cy="1078478"/>
          </a:xfrm>
          <a:custGeom>
            <a:avLst/>
            <a:gdLst/>
            <a:ahLst/>
            <a:cxnLst/>
            <a:rect l="l" t="t" r="r" b="b"/>
            <a:pathLst>
              <a:path w="1033001" h="1078478">
                <a:moveTo>
                  <a:pt x="0" y="0"/>
                </a:moveTo>
                <a:lnTo>
                  <a:pt x="1033001" y="0"/>
                </a:lnTo>
                <a:lnTo>
                  <a:pt x="1033001" y="1078478"/>
                </a:lnTo>
                <a:lnTo>
                  <a:pt x="0" y="1078478"/>
                </a:lnTo>
                <a:lnTo>
                  <a:pt x="0" y="0"/>
                </a:lnTo>
                <a:close/>
              </a:path>
            </a:pathLst>
          </a:custGeom>
          <a:blipFill>
            <a:blip>
              <a:extLst>
                <a:ext uri="{96DAC541-7B7A-43D3-8B79-37D633B846F1}">
                  <asvg:svgBlip xmlns:asvg="http://schemas.microsoft.com/office/drawing/2016/SVG/main" r:embed="rId6"/>
                </a:ext>
              </a:extLst>
            </a:blip>
            <a:stretch>
              <a:fillRect l="-101042" t="-84932" b="-11017"/>
            </a:stretch>
          </a:blipFill>
        </p:spPr>
        <p:txBody>
          <a:bodyPr/>
          <a:lstStyle/>
          <a:p>
            <a:endParaRPr lang="en-US"/>
          </a:p>
        </p:txBody>
      </p:sp>
      <p:grpSp>
        <p:nvGrpSpPr>
          <p:cNvPr id="14" name="Group 14"/>
          <p:cNvGrpSpPr/>
          <p:nvPr/>
        </p:nvGrpSpPr>
        <p:grpSpPr>
          <a:xfrm>
            <a:off x="4384356" y="2750796"/>
            <a:ext cx="5364770" cy="595272"/>
            <a:chOff x="0" y="0"/>
            <a:chExt cx="7153027" cy="793696"/>
          </a:xfrm>
        </p:grpSpPr>
        <p:sp>
          <p:nvSpPr>
            <p:cNvPr id="15" name="Freeform 15"/>
            <p:cNvSpPr/>
            <p:nvPr/>
          </p:nvSpPr>
          <p:spPr>
            <a:xfrm>
              <a:off x="4228888" y="0"/>
              <a:ext cx="2924139" cy="622044"/>
            </a:xfrm>
            <a:custGeom>
              <a:avLst/>
              <a:gdLst/>
              <a:ahLst/>
              <a:cxnLst/>
              <a:rect l="l" t="t" r="r" b="b"/>
              <a:pathLst>
                <a:path w="2924139" h="622044">
                  <a:moveTo>
                    <a:pt x="0" y="0"/>
                  </a:moveTo>
                  <a:lnTo>
                    <a:pt x="2924139" y="0"/>
                  </a:lnTo>
                  <a:lnTo>
                    <a:pt x="2924139" y="622044"/>
                  </a:lnTo>
                  <a:lnTo>
                    <a:pt x="0" y="62204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6" name="Freeform 16"/>
            <p:cNvSpPr/>
            <p:nvPr/>
          </p:nvSpPr>
          <p:spPr>
            <a:xfrm rot="-10800000" flipV="1">
              <a:off x="0" y="0"/>
              <a:ext cx="2943284" cy="626117"/>
            </a:xfrm>
            <a:custGeom>
              <a:avLst/>
              <a:gdLst/>
              <a:ahLst/>
              <a:cxnLst/>
              <a:rect l="l" t="t" r="r" b="b"/>
              <a:pathLst>
                <a:path w="2943284" h="626117">
                  <a:moveTo>
                    <a:pt x="0" y="626117"/>
                  </a:moveTo>
                  <a:lnTo>
                    <a:pt x="2943284" y="626117"/>
                  </a:lnTo>
                  <a:lnTo>
                    <a:pt x="2943284" y="0"/>
                  </a:lnTo>
                  <a:lnTo>
                    <a:pt x="0" y="0"/>
                  </a:lnTo>
                  <a:lnTo>
                    <a:pt x="0" y="626117"/>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Freeform 17"/>
            <p:cNvSpPr/>
            <p:nvPr/>
          </p:nvSpPr>
          <p:spPr>
            <a:xfrm rot="-5400000">
              <a:off x="3187501" y="-17471"/>
              <a:ext cx="793696" cy="828638"/>
            </a:xfrm>
            <a:custGeom>
              <a:avLst/>
              <a:gdLst/>
              <a:ahLst/>
              <a:cxnLst/>
              <a:rect l="l" t="t" r="r" b="b"/>
              <a:pathLst>
                <a:path w="793696" h="828638">
                  <a:moveTo>
                    <a:pt x="0" y="0"/>
                  </a:moveTo>
                  <a:lnTo>
                    <a:pt x="793696" y="0"/>
                  </a:lnTo>
                  <a:lnTo>
                    <a:pt x="793696" y="828638"/>
                  </a:lnTo>
                  <a:lnTo>
                    <a:pt x="0" y="828638"/>
                  </a:lnTo>
                  <a:lnTo>
                    <a:pt x="0" y="0"/>
                  </a:lnTo>
                  <a:close/>
                </a:path>
              </a:pathLst>
            </a:custGeom>
            <a:blipFill>
              <a:blip>
                <a:extLst>
                  <a:ext uri="{96DAC541-7B7A-43D3-8B79-37D633B846F1}">
                    <asvg:svgBlip xmlns:asvg="http://schemas.microsoft.com/office/drawing/2016/SVG/main" r:embed="rId8"/>
                  </a:ext>
                </a:extLst>
              </a:blip>
              <a:stretch>
                <a:fillRect l="-101042" t="-84932" b="-11017"/>
              </a:stretch>
            </a:blipFill>
          </p:spPr>
          <p:txBody>
            <a:bodyPr/>
            <a:lstStyle/>
            <a:p>
              <a:endParaRPr lang="en-US"/>
            </a:p>
          </p:txBody>
        </p:sp>
      </p:grpSp>
      <p:sp>
        <p:nvSpPr>
          <p:cNvPr id="18" name="Freeform 18"/>
          <p:cNvSpPr/>
          <p:nvPr/>
        </p:nvSpPr>
        <p:spPr>
          <a:xfrm>
            <a:off x="10396069" y="83910"/>
            <a:ext cx="7891931" cy="10119181"/>
          </a:xfrm>
          <a:custGeom>
            <a:avLst/>
            <a:gdLst/>
            <a:ahLst/>
            <a:cxnLst/>
            <a:rect l="l" t="t" r="r" b="b"/>
            <a:pathLst>
              <a:path w="7891931" h="10119181">
                <a:moveTo>
                  <a:pt x="0" y="0"/>
                </a:moveTo>
                <a:lnTo>
                  <a:pt x="7891931" y="0"/>
                </a:lnTo>
                <a:lnTo>
                  <a:pt x="7891931" y="10119180"/>
                </a:lnTo>
                <a:lnTo>
                  <a:pt x="0" y="10119180"/>
                </a:lnTo>
                <a:lnTo>
                  <a:pt x="0" y="0"/>
                </a:lnTo>
                <a:close/>
              </a:path>
            </a:pathLst>
          </a:custGeom>
          <a:blipFill>
            <a:blip r:embed="rId9"/>
            <a:stretch>
              <a:fillRect/>
            </a:stretch>
          </a:blipFill>
          <a:ln w="38100" cap="sq">
            <a:solidFill>
              <a:srgbClr val="000000"/>
            </a:solidFill>
            <a:prstDash val="solid"/>
            <a:miter/>
          </a:ln>
        </p:spPr>
        <p:txBody>
          <a:bodyPr/>
          <a:lstStyle/>
          <a:p>
            <a:endParaRPr lang="en-US"/>
          </a:p>
        </p:txBody>
      </p:sp>
      <p:sp>
        <p:nvSpPr>
          <p:cNvPr id="19" name="TextBox 19"/>
          <p:cNvSpPr txBox="1"/>
          <p:nvPr/>
        </p:nvSpPr>
        <p:spPr>
          <a:xfrm>
            <a:off x="3613933" y="310590"/>
            <a:ext cx="6905615" cy="911334"/>
          </a:xfrm>
          <a:prstGeom prst="rect">
            <a:avLst/>
          </a:prstGeom>
        </p:spPr>
        <p:txBody>
          <a:bodyPr lIns="0" tIns="0" rIns="0" bIns="0" rtlCol="0" anchor="t">
            <a:spAutoFit/>
          </a:bodyPr>
          <a:lstStyle/>
          <a:p>
            <a:pPr algn="ctr">
              <a:lnSpc>
                <a:spcPts val="6797"/>
              </a:lnSpc>
            </a:pPr>
            <a:r>
              <a:rPr lang="en-US" sz="6935" b="1">
                <a:solidFill>
                  <a:srgbClr val="4A2D0A"/>
                </a:solidFill>
                <a:latin typeface="Obra Letra Bold"/>
                <a:ea typeface="Obra Letra Bold"/>
                <a:cs typeface="Obra Letra Bold"/>
                <a:sym typeface="Obra Letra Bold"/>
              </a:rPr>
              <a:t>Primary Text</a:t>
            </a:r>
          </a:p>
        </p:txBody>
      </p:sp>
      <p:sp>
        <p:nvSpPr>
          <p:cNvPr id="20" name="TextBox 20"/>
          <p:cNvSpPr txBox="1"/>
          <p:nvPr/>
        </p:nvSpPr>
        <p:spPr>
          <a:xfrm>
            <a:off x="4110672" y="3441318"/>
            <a:ext cx="6160913" cy="6583546"/>
          </a:xfrm>
          <a:prstGeom prst="rect">
            <a:avLst/>
          </a:prstGeom>
        </p:spPr>
        <p:txBody>
          <a:bodyPr lIns="0" tIns="0" rIns="0" bIns="0" rtlCol="0" anchor="t">
            <a:spAutoFit/>
          </a:bodyPr>
          <a:lstStyle/>
          <a:p>
            <a:pPr algn="l">
              <a:lnSpc>
                <a:spcPts val="4715"/>
              </a:lnSpc>
            </a:pPr>
            <a:r>
              <a:rPr lang="en-US" sz="3802" b="1">
                <a:solidFill>
                  <a:srgbClr val="F3F1DB"/>
                </a:solidFill>
                <a:latin typeface="Monterchi Sans Bold"/>
                <a:ea typeface="Monterchi Sans Bold"/>
                <a:cs typeface="Monterchi Sans Bold"/>
                <a:sym typeface="Monterchi Sans Bold"/>
              </a:rPr>
              <a:t>Discussion Based Questions:</a:t>
            </a:r>
            <a:r>
              <a:rPr lang="en-US" sz="3802" b="1">
                <a:solidFill>
                  <a:srgbClr val="000000"/>
                </a:solidFill>
                <a:latin typeface="Monterchi Sans Bold"/>
                <a:ea typeface="Monterchi Sans Bold"/>
                <a:cs typeface="Monterchi Sans Bold"/>
                <a:sym typeface="Monterchi Sans Bold"/>
              </a:rPr>
              <a:t> </a:t>
            </a:r>
          </a:p>
          <a:p>
            <a:pPr algn="l">
              <a:lnSpc>
                <a:spcPts val="3156"/>
              </a:lnSpc>
            </a:pPr>
            <a:endParaRPr lang="en-US" sz="3802" b="1">
              <a:solidFill>
                <a:srgbClr val="000000"/>
              </a:solidFill>
              <a:latin typeface="Monterchi Sans Bold"/>
              <a:ea typeface="Monterchi Sans Bold"/>
              <a:cs typeface="Monterchi Sans Bold"/>
              <a:sym typeface="Monterchi Sans Bold"/>
            </a:endParaRPr>
          </a:p>
          <a:p>
            <a:pPr algn="l">
              <a:lnSpc>
                <a:spcPts val="3720"/>
              </a:lnSpc>
            </a:pPr>
            <a:r>
              <a:rPr lang="en-US" sz="3000" b="1">
                <a:solidFill>
                  <a:srgbClr val="000000"/>
                </a:solidFill>
                <a:latin typeface="Monterchi Sans Bold"/>
                <a:ea typeface="Monterchi Sans Bold"/>
                <a:cs typeface="Monterchi Sans Bold"/>
                <a:sym typeface="Monterchi Sans Bold"/>
              </a:rPr>
              <a:t>1. What do you know about the U.S.‘s response to Pearl Harbor?  What actions were taken and why were they significant?</a:t>
            </a:r>
          </a:p>
          <a:p>
            <a:pPr algn="l">
              <a:lnSpc>
                <a:spcPts val="3720"/>
              </a:lnSpc>
            </a:pPr>
            <a:endParaRPr lang="en-US" sz="3000" b="1">
              <a:solidFill>
                <a:srgbClr val="000000"/>
              </a:solidFill>
              <a:latin typeface="Monterchi Sans Bold"/>
              <a:ea typeface="Monterchi Sans Bold"/>
              <a:cs typeface="Monterchi Sans Bold"/>
              <a:sym typeface="Monterchi Sans Bold"/>
            </a:endParaRPr>
          </a:p>
          <a:p>
            <a:pPr algn="l">
              <a:lnSpc>
                <a:spcPts val="3720"/>
              </a:lnSpc>
            </a:pPr>
            <a:r>
              <a:rPr lang="en-US" sz="3000" b="1">
                <a:solidFill>
                  <a:srgbClr val="000000"/>
                </a:solidFill>
                <a:latin typeface="Monterchi Sans Bold"/>
                <a:ea typeface="Monterchi Sans Bold"/>
                <a:cs typeface="Monterchi Sans Bold"/>
                <a:sym typeface="Monterchi Sans Bold"/>
              </a:rPr>
              <a:t>2. How might the world be different if Pearl Harbor was never attacked?  Explain your reasoning.</a:t>
            </a:r>
          </a:p>
          <a:p>
            <a:pPr algn="l">
              <a:lnSpc>
                <a:spcPts val="3720"/>
              </a:lnSpc>
            </a:pPr>
            <a:endParaRPr lang="en-US" sz="3000" b="1">
              <a:solidFill>
                <a:srgbClr val="000000"/>
              </a:solidFill>
              <a:latin typeface="Monterchi Sans Bold"/>
              <a:ea typeface="Monterchi Sans Bold"/>
              <a:cs typeface="Monterchi Sans Bold"/>
              <a:sym typeface="Monterchi Sans Bold"/>
            </a:endParaRPr>
          </a:p>
          <a:p>
            <a:pPr algn="l">
              <a:lnSpc>
                <a:spcPts val="3720"/>
              </a:lnSpc>
            </a:pPr>
            <a:r>
              <a:rPr lang="en-US" sz="3000" b="1">
                <a:solidFill>
                  <a:srgbClr val="000000"/>
                </a:solidFill>
                <a:latin typeface="Monterchi Sans Bold"/>
                <a:ea typeface="Monterchi Sans Bold"/>
                <a:cs typeface="Monterchi Sans Bold"/>
                <a:sym typeface="Monterchi Sans Bold"/>
              </a:rPr>
              <a:t>3. Imagine you were the president at the time of the attack.  What message would you deliver to the American people?  What emotion would drive your speech?</a:t>
            </a:r>
          </a:p>
        </p:txBody>
      </p:sp>
      <p:sp>
        <p:nvSpPr>
          <p:cNvPr id="21" name="TextBox 21"/>
          <p:cNvSpPr txBox="1"/>
          <p:nvPr/>
        </p:nvSpPr>
        <p:spPr>
          <a:xfrm>
            <a:off x="115259" y="1176394"/>
            <a:ext cx="2956108" cy="2003043"/>
          </a:xfrm>
          <a:prstGeom prst="rect">
            <a:avLst/>
          </a:prstGeom>
        </p:spPr>
        <p:txBody>
          <a:bodyPr lIns="0" tIns="0" rIns="0" bIns="0" rtlCol="0" anchor="t">
            <a:spAutoFit/>
          </a:bodyPr>
          <a:lstStyle/>
          <a:p>
            <a:pPr algn="ctr">
              <a:lnSpc>
                <a:spcPts val="14797"/>
              </a:lnSpc>
            </a:pPr>
            <a:r>
              <a:rPr lang="en-US" sz="15099" b="1">
                <a:solidFill>
                  <a:srgbClr val="493423"/>
                </a:solidFill>
                <a:latin typeface="Obra Letra Bold"/>
                <a:ea typeface="Obra Letra Bold"/>
                <a:cs typeface="Obra Letra Bold"/>
                <a:sym typeface="Obra Letra Bold"/>
              </a:rPr>
              <a:t>03</a:t>
            </a:r>
          </a:p>
        </p:txBody>
      </p:sp>
      <p:sp>
        <p:nvSpPr>
          <p:cNvPr id="22" name="TextBox 22"/>
          <p:cNvSpPr txBox="1"/>
          <p:nvPr/>
        </p:nvSpPr>
        <p:spPr>
          <a:xfrm>
            <a:off x="4191215" y="1306838"/>
            <a:ext cx="5999829" cy="1460612"/>
          </a:xfrm>
          <a:prstGeom prst="rect">
            <a:avLst/>
          </a:prstGeom>
        </p:spPr>
        <p:txBody>
          <a:bodyPr lIns="0" tIns="0" rIns="0" bIns="0" rtlCol="0" anchor="t">
            <a:spAutoFit/>
          </a:bodyPr>
          <a:lstStyle/>
          <a:p>
            <a:pPr algn="ctr">
              <a:lnSpc>
                <a:spcPts val="3847"/>
              </a:lnSpc>
            </a:pPr>
            <a:r>
              <a:rPr lang="en-US" sz="3102" b="1">
                <a:solidFill>
                  <a:srgbClr val="000000"/>
                </a:solidFill>
                <a:latin typeface="Monterchi Sans Bold"/>
                <a:ea typeface="Monterchi Sans Bold"/>
                <a:cs typeface="Monterchi Sans Bold"/>
                <a:sym typeface="Monterchi Sans Bold"/>
              </a:rPr>
              <a:t>Draft of Franklin Roosevelt’s “Day of Infamy Speech” - December 7, 1941</a:t>
            </a:r>
          </a:p>
          <a:p>
            <a:pPr algn="ctr">
              <a:lnSpc>
                <a:spcPts val="3847"/>
              </a:lnSpc>
              <a:spcBef>
                <a:spcPct val="0"/>
              </a:spcBef>
            </a:pPr>
            <a:r>
              <a:rPr lang="en-US" sz="3102" b="1" u="sng">
                <a:solidFill>
                  <a:srgbClr val="F3F1DB"/>
                </a:solidFill>
                <a:latin typeface="Monterchi Sans Bold"/>
                <a:ea typeface="Monterchi Sans Bold"/>
                <a:cs typeface="Monterchi Sans Bold"/>
                <a:sym typeface="Monterchi Sans Bold"/>
                <a:hlinkClick r:id="rId10" tooltip="https://www.dailymail.co.uk/news/article-2347618/Signed-draft-FDRs-Day-That-Will-Live-In-Infamy-speech-sale-1million-pricetag.html"/>
              </a:rPr>
              <a:t>Source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316726" y="-1613291"/>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TextBox 7"/>
          <p:cNvSpPr txBox="1"/>
          <p:nvPr/>
        </p:nvSpPr>
        <p:spPr>
          <a:xfrm>
            <a:off x="6447490" y="161925"/>
            <a:ext cx="8334637" cy="1386085"/>
          </a:xfrm>
          <a:prstGeom prst="rect">
            <a:avLst/>
          </a:prstGeom>
        </p:spPr>
        <p:txBody>
          <a:bodyPr lIns="0" tIns="0" rIns="0" bIns="0" rtlCol="0" anchor="t">
            <a:spAutoFit/>
          </a:bodyPr>
          <a:lstStyle/>
          <a:p>
            <a:pPr algn="ctr">
              <a:lnSpc>
                <a:spcPts val="8330"/>
              </a:lnSpc>
            </a:pPr>
            <a:r>
              <a:rPr lang="en-US" sz="8500" b="1">
                <a:solidFill>
                  <a:srgbClr val="F3F1DB"/>
                </a:solidFill>
                <a:latin typeface="Obra Letra Bold"/>
                <a:ea typeface="Obra Letra Bold"/>
                <a:cs typeface="Obra Letra Bold"/>
                <a:sym typeface="Obra Letra Bold"/>
              </a:rPr>
              <a:t>Primary Text</a:t>
            </a:r>
          </a:p>
          <a:p>
            <a:pPr algn="ctr">
              <a:lnSpc>
                <a:spcPts val="1372"/>
              </a:lnSpc>
            </a:pPr>
            <a:endParaRPr lang="en-US" sz="8500" b="1">
              <a:solidFill>
                <a:srgbClr val="F3F1DB"/>
              </a:solidFill>
              <a:latin typeface="Obra Letra Bold"/>
              <a:ea typeface="Obra Letra Bold"/>
              <a:cs typeface="Obra Letra Bold"/>
              <a:sym typeface="Obra Letra Bold"/>
            </a:endParaRPr>
          </a:p>
          <a:p>
            <a:pPr algn="ctr">
              <a:lnSpc>
                <a:spcPts val="1372"/>
              </a:lnSpc>
            </a:pPr>
            <a:endParaRPr lang="en-US" sz="8500" b="1">
              <a:solidFill>
                <a:srgbClr val="F3F1DB"/>
              </a:solidFill>
              <a:latin typeface="Obra Letra Bold"/>
              <a:ea typeface="Obra Letra Bold"/>
              <a:cs typeface="Obra Letra Bold"/>
              <a:sym typeface="Obra Letra Bold"/>
            </a:endParaRPr>
          </a:p>
        </p:txBody>
      </p:sp>
      <p:sp>
        <p:nvSpPr>
          <p:cNvPr id="8" name="TextBox 8"/>
          <p:cNvSpPr txBox="1"/>
          <p:nvPr/>
        </p:nvSpPr>
        <p:spPr>
          <a:xfrm>
            <a:off x="15701910" y="-1855702"/>
            <a:ext cx="7939382" cy="3889487"/>
          </a:xfrm>
          <a:prstGeom prst="rect">
            <a:avLst/>
          </a:prstGeom>
        </p:spPr>
        <p:txBody>
          <a:bodyPr lIns="0" tIns="0" rIns="0" bIns="0" rtlCol="0" anchor="t">
            <a:spAutoFit/>
          </a:bodyPr>
          <a:lstStyle/>
          <a:p>
            <a:pPr algn="l">
              <a:lnSpc>
                <a:spcPts val="3847"/>
              </a:lnSpc>
            </a:pPr>
            <a:r>
              <a:rPr lang="en-US" sz="3102" b="1">
                <a:solidFill>
                  <a:srgbClr val="F3F1DB"/>
                </a:solidFill>
                <a:latin typeface="Monterchi Sans Bold"/>
                <a:ea typeface="Monterchi Sans Bold"/>
                <a:cs typeface="Monterchi Sans Bold"/>
                <a:sym typeface="Monterchi Sans Bold"/>
              </a:rPr>
              <a:t>“Instruction To All Person Of Japanese Ancestry 1942"</a:t>
            </a:r>
          </a:p>
          <a:p>
            <a:pPr algn="ctr">
              <a:lnSpc>
                <a:spcPts val="3847"/>
              </a:lnSpc>
            </a:pPr>
            <a:endParaRPr lang="en-US" sz="3102" b="1">
              <a:solidFill>
                <a:srgbClr val="F3F1DB"/>
              </a:solidFill>
              <a:latin typeface="Monterchi Sans Bold"/>
              <a:ea typeface="Monterchi Sans Bold"/>
              <a:cs typeface="Monterchi Sans Bold"/>
              <a:sym typeface="Monterchi Sans Bold"/>
            </a:endParaRPr>
          </a:p>
          <a:p>
            <a:pPr algn="l">
              <a:lnSpc>
                <a:spcPts val="3847"/>
              </a:lnSpc>
            </a:pPr>
            <a:r>
              <a:rPr lang="en-US" sz="3102" b="1" u="sng">
                <a:solidFill>
                  <a:srgbClr val="000000"/>
                </a:solidFill>
                <a:latin typeface="Monterchi Sans Bold"/>
                <a:ea typeface="Monterchi Sans Bold"/>
                <a:cs typeface="Monterchi Sans Bold"/>
                <a:sym typeface="Monterchi Sans Bold"/>
                <a:hlinkClick r:id="rId4" tooltip="https://archive.org/details/InstructionToAllPersonOfJapaneseAncestry1942"/>
              </a:rPr>
              <a:t>Source: </a:t>
            </a:r>
          </a:p>
          <a:p>
            <a:pPr algn="l">
              <a:lnSpc>
                <a:spcPts val="3847"/>
              </a:lnSpc>
            </a:pPr>
            <a:endParaRPr lang="en-US" sz="3102" b="1" u="sng">
              <a:solidFill>
                <a:srgbClr val="000000"/>
              </a:solidFill>
              <a:latin typeface="Monterchi Sans Bold"/>
              <a:ea typeface="Monterchi Sans Bold"/>
              <a:cs typeface="Monterchi Sans Bold"/>
              <a:sym typeface="Monterchi Sans Bold"/>
              <a:hlinkClick r:id="rId4" tooltip="https://archive.org/details/InstructionToAllPersonOfJapaneseAncestry1942"/>
            </a:endParaRPr>
          </a:p>
          <a:p>
            <a:pPr algn="l">
              <a:lnSpc>
                <a:spcPts val="3847"/>
              </a:lnSpc>
            </a:pPr>
            <a:endParaRPr lang="en-US" sz="3102" b="1" u="sng">
              <a:solidFill>
                <a:srgbClr val="000000"/>
              </a:solidFill>
              <a:latin typeface="Monterchi Sans Bold"/>
              <a:ea typeface="Monterchi Sans Bold"/>
              <a:cs typeface="Monterchi Sans Bold"/>
              <a:sym typeface="Monterchi Sans Bold"/>
              <a:hlinkClick r:id="rId4" tooltip="https://archive.org/details/InstructionToAllPersonOfJapaneseAncestry1942"/>
            </a:endParaRPr>
          </a:p>
          <a:p>
            <a:pPr algn="l">
              <a:lnSpc>
                <a:spcPts val="3847"/>
              </a:lnSpc>
            </a:pPr>
            <a:r>
              <a:rPr lang="en-US" sz="3102" b="1">
                <a:solidFill>
                  <a:srgbClr val="F3F1DB"/>
                </a:solidFill>
                <a:latin typeface="Monterchi Sans Bold"/>
                <a:ea typeface="Monterchi Sans Bold"/>
                <a:cs typeface="Monterchi Sans Bold"/>
                <a:sym typeface="Monterchi Sans Bold"/>
              </a:rPr>
              <a:t>Discussion Based Questions:</a:t>
            </a:r>
          </a:p>
          <a:p>
            <a:pPr algn="l">
              <a:lnSpc>
                <a:spcPts val="3847"/>
              </a:lnSpc>
            </a:pPr>
            <a:endParaRPr lang="en-US" sz="3102" b="1">
              <a:solidFill>
                <a:srgbClr val="F3F1DB"/>
              </a:solidFill>
              <a:latin typeface="Monterchi Sans Bold"/>
              <a:ea typeface="Monterchi Sans Bold"/>
              <a:cs typeface="Monterchi Sans Bold"/>
              <a:sym typeface="Monterchi Sans Bold"/>
            </a:endParaRPr>
          </a:p>
          <a:p>
            <a:pPr marL="669918" lvl="1" indent="-334959" algn="l">
              <a:lnSpc>
                <a:spcPts val="3847"/>
              </a:lnSpc>
              <a:buAutoNum type="arabicPeriod"/>
            </a:pPr>
            <a:endParaRPr lang="en-US" sz="3102" b="1">
              <a:solidFill>
                <a:srgbClr val="F3F1DB"/>
              </a:solidFill>
              <a:latin typeface="Monterchi Sans Bold"/>
              <a:ea typeface="Monterchi Sans Bold"/>
              <a:cs typeface="Monterchi Sans Bold"/>
              <a:sym typeface="Monterchi Sans Bold"/>
            </a:endParaRPr>
          </a:p>
        </p:txBody>
      </p:sp>
      <p:sp>
        <p:nvSpPr>
          <p:cNvPr id="9" name="Freeform 9"/>
          <p:cNvSpPr/>
          <p:nvPr/>
        </p:nvSpPr>
        <p:spPr>
          <a:xfrm rot="-9606859" flipH="1">
            <a:off x="14738055" y="2587419"/>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5"/>
            <a:stretch>
              <a:fillRect/>
            </a:stretch>
          </a:blipFill>
        </p:spPr>
        <p:txBody>
          <a:bodyPr/>
          <a:lstStyle/>
          <a:p>
            <a:endParaRPr lang="en-US"/>
          </a:p>
        </p:txBody>
      </p:sp>
      <p:grpSp>
        <p:nvGrpSpPr>
          <p:cNvPr id="10" name="Group 10"/>
          <p:cNvGrpSpPr/>
          <p:nvPr/>
        </p:nvGrpSpPr>
        <p:grpSpPr>
          <a:xfrm>
            <a:off x="7716677" y="2659051"/>
            <a:ext cx="5437960" cy="807462"/>
            <a:chOff x="0" y="0"/>
            <a:chExt cx="7250613" cy="1076616"/>
          </a:xfrm>
        </p:grpSpPr>
        <p:sp>
          <p:nvSpPr>
            <p:cNvPr id="11" name="Freeform 11"/>
            <p:cNvSpPr/>
            <p:nvPr/>
          </p:nvSpPr>
          <p:spPr>
            <a:xfrm>
              <a:off x="4646302" y="234457"/>
              <a:ext cx="2604311" cy="554008"/>
            </a:xfrm>
            <a:custGeom>
              <a:avLst/>
              <a:gdLst/>
              <a:ahLst/>
              <a:cxnLst/>
              <a:rect l="l" t="t" r="r" b="b"/>
              <a:pathLst>
                <a:path w="2604311" h="554008">
                  <a:moveTo>
                    <a:pt x="0" y="0"/>
                  </a:moveTo>
                  <a:lnTo>
                    <a:pt x="2604311" y="0"/>
                  </a:lnTo>
                  <a:lnTo>
                    <a:pt x="2604311" y="554008"/>
                  </a:lnTo>
                  <a:lnTo>
                    <a:pt x="0" y="55400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2" name="Freeform 12"/>
            <p:cNvSpPr/>
            <p:nvPr/>
          </p:nvSpPr>
          <p:spPr>
            <a:xfrm rot="-10800000" flipV="1">
              <a:off x="0" y="234457"/>
              <a:ext cx="2621362" cy="557635"/>
            </a:xfrm>
            <a:custGeom>
              <a:avLst/>
              <a:gdLst/>
              <a:ahLst/>
              <a:cxnLst/>
              <a:rect l="l" t="t" r="r" b="b"/>
              <a:pathLst>
                <a:path w="2621362" h="557635">
                  <a:moveTo>
                    <a:pt x="0" y="557635"/>
                  </a:moveTo>
                  <a:lnTo>
                    <a:pt x="2621362" y="557635"/>
                  </a:lnTo>
                  <a:lnTo>
                    <a:pt x="2621362" y="0"/>
                  </a:lnTo>
                  <a:lnTo>
                    <a:pt x="0" y="0"/>
                  </a:lnTo>
                  <a:lnTo>
                    <a:pt x="0" y="557635"/>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3118223" y="0"/>
              <a:ext cx="1031218" cy="1076616"/>
            </a:xfrm>
            <a:custGeom>
              <a:avLst/>
              <a:gdLst/>
              <a:ahLst/>
              <a:cxnLst/>
              <a:rect l="l" t="t" r="r" b="b"/>
              <a:pathLst>
                <a:path w="1031218" h="1076616">
                  <a:moveTo>
                    <a:pt x="0" y="0"/>
                  </a:moveTo>
                  <a:lnTo>
                    <a:pt x="1031218" y="0"/>
                  </a:lnTo>
                  <a:lnTo>
                    <a:pt x="1031218" y="1076616"/>
                  </a:lnTo>
                  <a:lnTo>
                    <a:pt x="0" y="1076616"/>
                  </a:lnTo>
                  <a:lnTo>
                    <a:pt x="0" y="0"/>
                  </a:lnTo>
                  <a:close/>
                </a:path>
              </a:pathLst>
            </a:custGeom>
            <a:blipFill>
              <a:blip>
                <a:extLst>
                  <a:ext uri="{96DAC541-7B7A-43D3-8B79-37D633B846F1}">
                    <asvg:svgBlip xmlns:asvg="http://schemas.microsoft.com/office/drawing/2016/SVG/main" r:embed="rId8"/>
                  </a:ext>
                </a:extLst>
              </a:blip>
              <a:stretch>
                <a:fillRect l="-101042" t="-84932" b="-11017"/>
              </a:stretch>
            </a:blipFill>
          </p:spPr>
          <p:txBody>
            <a:bodyPr/>
            <a:lstStyle/>
            <a:p>
              <a:endParaRPr lang="en-US"/>
            </a:p>
          </p:txBody>
        </p:sp>
      </p:grpSp>
      <p:sp>
        <p:nvSpPr>
          <p:cNvPr id="14" name="Freeform 14"/>
          <p:cNvSpPr/>
          <p:nvPr/>
        </p:nvSpPr>
        <p:spPr>
          <a:xfrm>
            <a:off x="-22622" y="0"/>
            <a:ext cx="6470112" cy="10177258"/>
          </a:xfrm>
          <a:custGeom>
            <a:avLst/>
            <a:gdLst/>
            <a:ahLst/>
            <a:cxnLst/>
            <a:rect l="l" t="t" r="r" b="b"/>
            <a:pathLst>
              <a:path w="6470112" h="10177258">
                <a:moveTo>
                  <a:pt x="0" y="0"/>
                </a:moveTo>
                <a:lnTo>
                  <a:pt x="6470112" y="0"/>
                </a:lnTo>
                <a:lnTo>
                  <a:pt x="6470112" y="10177258"/>
                </a:lnTo>
                <a:lnTo>
                  <a:pt x="0" y="10177258"/>
                </a:lnTo>
                <a:lnTo>
                  <a:pt x="0" y="0"/>
                </a:lnTo>
                <a:close/>
              </a:path>
            </a:pathLst>
          </a:custGeom>
          <a:blipFill>
            <a:blip r:embed="rId9"/>
            <a:stretch>
              <a:fillRect/>
            </a:stretch>
          </a:blipFill>
          <a:ln w="38100" cap="sq">
            <a:solidFill>
              <a:srgbClr val="000000"/>
            </a:solidFill>
            <a:prstDash val="solid"/>
            <a:miter/>
          </a:ln>
        </p:spPr>
        <p:txBody>
          <a:bodyPr/>
          <a:lstStyle/>
          <a:p>
            <a:endParaRPr lang="en-US"/>
          </a:p>
        </p:txBody>
      </p:sp>
      <p:sp>
        <p:nvSpPr>
          <p:cNvPr id="15" name="TextBox 15"/>
          <p:cNvSpPr txBox="1"/>
          <p:nvPr/>
        </p:nvSpPr>
        <p:spPr>
          <a:xfrm>
            <a:off x="6575802" y="1138004"/>
            <a:ext cx="7719710" cy="1481456"/>
          </a:xfrm>
          <a:prstGeom prst="rect">
            <a:avLst/>
          </a:prstGeom>
        </p:spPr>
        <p:txBody>
          <a:bodyPr lIns="0" tIns="0" rIns="0" bIns="0" rtlCol="0" anchor="t">
            <a:spAutoFit/>
          </a:bodyPr>
          <a:lstStyle/>
          <a:p>
            <a:pPr algn="ctr">
              <a:lnSpc>
                <a:spcPts val="3919"/>
              </a:lnSpc>
            </a:pPr>
            <a:r>
              <a:rPr lang="en-US" sz="2799" b="1" u="sng">
                <a:solidFill>
                  <a:srgbClr val="000000"/>
                </a:solidFill>
                <a:latin typeface="Obra Letra Bold"/>
                <a:ea typeface="Obra Letra Bold"/>
                <a:cs typeface="Obra Letra Bold"/>
                <a:sym typeface="Obra Letra Bold"/>
                <a:hlinkClick r:id="rId4" tooltip="https://archive.org/details/InstructionToAllPersonOfJapaneseAncestry1942"/>
              </a:rPr>
              <a:t>Decree for All Japanese Persons to Report to Internment Camps - April 24, 1942</a:t>
            </a:r>
          </a:p>
          <a:p>
            <a:pPr algn="ctr">
              <a:lnSpc>
                <a:spcPts val="3919"/>
              </a:lnSpc>
              <a:spcBef>
                <a:spcPct val="0"/>
              </a:spcBef>
            </a:pPr>
            <a:r>
              <a:rPr lang="en-US" sz="2799" b="1" u="sng">
                <a:solidFill>
                  <a:srgbClr val="F3F1DB"/>
                </a:solidFill>
                <a:latin typeface="Obra Letra Bold"/>
                <a:ea typeface="Obra Letra Bold"/>
                <a:cs typeface="Obra Letra Bold"/>
                <a:sym typeface="Obra Letra Bold"/>
                <a:hlinkClick r:id="rId4" tooltip="https://archive.org/details/InstructionToAllPersonOfJapaneseAncestry1942"/>
              </a:rPr>
              <a:t>Source</a:t>
            </a:r>
          </a:p>
        </p:txBody>
      </p:sp>
      <p:sp>
        <p:nvSpPr>
          <p:cNvPr id="16" name="Freeform 16"/>
          <p:cNvSpPr/>
          <p:nvPr/>
        </p:nvSpPr>
        <p:spPr>
          <a:xfrm flipH="1">
            <a:off x="14816631" y="173518"/>
            <a:ext cx="9981922" cy="3720535"/>
          </a:xfrm>
          <a:custGeom>
            <a:avLst/>
            <a:gdLst/>
            <a:ahLst/>
            <a:cxnLst/>
            <a:rect l="l" t="t" r="r" b="b"/>
            <a:pathLst>
              <a:path w="9981922" h="3720535">
                <a:moveTo>
                  <a:pt x="9981922" y="0"/>
                </a:moveTo>
                <a:lnTo>
                  <a:pt x="0" y="0"/>
                </a:lnTo>
                <a:lnTo>
                  <a:pt x="0" y="3720534"/>
                </a:lnTo>
                <a:lnTo>
                  <a:pt x="9981922" y="3720534"/>
                </a:lnTo>
                <a:lnTo>
                  <a:pt x="9981922"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TextBox 17"/>
          <p:cNvSpPr txBox="1"/>
          <p:nvPr/>
        </p:nvSpPr>
        <p:spPr>
          <a:xfrm>
            <a:off x="15521821" y="820060"/>
            <a:ext cx="2956108" cy="2003043"/>
          </a:xfrm>
          <a:prstGeom prst="rect">
            <a:avLst/>
          </a:prstGeom>
        </p:spPr>
        <p:txBody>
          <a:bodyPr lIns="0" tIns="0" rIns="0" bIns="0" rtlCol="0" anchor="t">
            <a:spAutoFit/>
          </a:bodyPr>
          <a:lstStyle/>
          <a:p>
            <a:pPr algn="ctr">
              <a:lnSpc>
                <a:spcPts val="14797"/>
              </a:lnSpc>
            </a:pPr>
            <a:r>
              <a:rPr lang="en-US" sz="15099" b="1">
                <a:solidFill>
                  <a:srgbClr val="493423"/>
                </a:solidFill>
                <a:latin typeface="Obra Letra Bold"/>
                <a:ea typeface="Obra Letra Bold"/>
                <a:cs typeface="Obra Letra Bold"/>
                <a:sym typeface="Obra Letra Bold"/>
              </a:rPr>
              <a:t>04</a:t>
            </a:r>
          </a:p>
        </p:txBody>
      </p:sp>
      <p:sp>
        <p:nvSpPr>
          <p:cNvPr id="18" name="TextBox 18"/>
          <p:cNvSpPr txBox="1"/>
          <p:nvPr/>
        </p:nvSpPr>
        <p:spPr>
          <a:xfrm>
            <a:off x="6933805" y="3807176"/>
            <a:ext cx="7396511" cy="5346812"/>
          </a:xfrm>
          <a:prstGeom prst="rect">
            <a:avLst/>
          </a:prstGeom>
        </p:spPr>
        <p:txBody>
          <a:bodyPr lIns="0" tIns="0" rIns="0" bIns="0" rtlCol="0" anchor="t">
            <a:spAutoFit/>
          </a:bodyPr>
          <a:lstStyle/>
          <a:p>
            <a:pPr algn="l">
              <a:lnSpc>
                <a:spcPts val="3847"/>
              </a:lnSpc>
            </a:pPr>
            <a:r>
              <a:rPr lang="en-US" sz="3102" b="1">
                <a:solidFill>
                  <a:srgbClr val="000000"/>
                </a:solidFill>
                <a:latin typeface="Monterchi Sans Bold"/>
                <a:ea typeface="Monterchi Sans Bold"/>
                <a:cs typeface="Monterchi Sans Bold"/>
                <a:sym typeface="Monterchi Sans Bold"/>
              </a:rPr>
              <a:t>Discussion Based Questions: </a:t>
            </a:r>
          </a:p>
          <a:p>
            <a:pPr algn="l">
              <a:lnSpc>
                <a:spcPts val="3847"/>
              </a:lnSpc>
            </a:pPr>
            <a:endParaRPr lang="en-US" sz="3102" b="1">
              <a:solidFill>
                <a:srgbClr val="000000"/>
              </a:solidFill>
              <a:latin typeface="Monterchi Sans Bold"/>
              <a:ea typeface="Monterchi Sans Bold"/>
              <a:cs typeface="Monterchi Sans Bold"/>
              <a:sym typeface="Monterchi Sans Bold"/>
            </a:endParaRPr>
          </a:p>
          <a:p>
            <a:pPr algn="l">
              <a:lnSpc>
                <a:spcPts val="3847"/>
              </a:lnSpc>
            </a:pPr>
            <a:r>
              <a:rPr lang="en-US" sz="3102" b="1">
                <a:solidFill>
                  <a:srgbClr val="000000"/>
                </a:solidFill>
                <a:latin typeface="Monterchi Sans Bold"/>
                <a:ea typeface="Monterchi Sans Bold"/>
                <a:cs typeface="Monterchi Sans Bold"/>
                <a:sym typeface="Monterchi Sans Bold"/>
              </a:rPr>
              <a:t>1. What do you know about the Japanese internment camps created in the U.S.?</a:t>
            </a:r>
          </a:p>
          <a:p>
            <a:pPr algn="l">
              <a:lnSpc>
                <a:spcPts val="3847"/>
              </a:lnSpc>
            </a:pPr>
            <a:endParaRPr lang="en-US" sz="3102" b="1">
              <a:solidFill>
                <a:srgbClr val="000000"/>
              </a:solidFill>
              <a:latin typeface="Monterchi Sans Bold"/>
              <a:ea typeface="Monterchi Sans Bold"/>
              <a:cs typeface="Monterchi Sans Bold"/>
              <a:sym typeface="Monterchi Sans Bold"/>
            </a:endParaRPr>
          </a:p>
          <a:p>
            <a:pPr algn="l">
              <a:lnSpc>
                <a:spcPts val="3847"/>
              </a:lnSpc>
            </a:pPr>
            <a:r>
              <a:rPr lang="en-US" sz="3102" b="1">
                <a:solidFill>
                  <a:srgbClr val="000000"/>
                </a:solidFill>
                <a:latin typeface="Monterchi Sans Bold"/>
                <a:ea typeface="Monterchi Sans Bold"/>
                <a:cs typeface="Monterchi Sans Bold"/>
                <a:sym typeface="Monterchi Sans Bold"/>
              </a:rPr>
              <a:t>2. How would you feel if you suddenly had to pack some of your things and move to an unknown place?</a:t>
            </a:r>
          </a:p>
          <a:p>
            <a:pPr algn="l">
              <a:lnSpc>
                <a:spcPts val="3847"/>
              </a:lnSpc>
            </a:pPr>
            <a:endParaRPr lang="en-US" sz="3102" b="1">
              <a:solidFill>
                <a:srgbClr val="000000"/>
              </a:solidFill>
              <a:latin typeface="Monterchi Sans Bold"/>
              <a:ea typeface="Monterchi Sans Bold"/>
              <a:cs typeface="Monterchi Sans Bold"/>
              <a:sym typeface="Monterchi Sans Bold"/>
            </a:endParaRPr>
          </a:p>
          <a:p>
            <a:pPr algn="l">
              <a:lnSpc>
                <a:spcPts val="3847"/>
              </a:lnSpc>
              <a:spcBef>
                <a:spcPct val="0"/>
              </a:spcBef>
            </a:pPr>
            <a:r>
              <a:rPr lang="en-US" sz="3102" b="1">
                <a:solidFill>
                  <a:srgbClr val="000000"/>
                </a:solidFill>
                <a:latin typeface="Monterchi Sans Bold"/>
                <a:ea typeface="Monterchi Sans Bold"/>
                <a:cs typeface="Monterchi Sans Bold"/>
                <a:sym typeface="Monterchi Sans Bold"/>
              </a:rPr>
              <a:t>3. Was it fair for Japanese people to be forced to leave their homes?  Explain your reasoning.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9990">
            <a:off x="-296935" y="-548610"/>
            <a:ext cx="18881871" cy="11384220"/>
          </a:xfrm>
          <a:custGeom>
            <a:avLst/>
            <a:gdLst/>
            <a:ahLst/>
            <a:cxnLst/>
            <a:rect l="l" t="t" r="r" b="b"/>
            <a:pathLst>
              <a:path w="18881871" h="11384220">
                <a:moveTo>
                  <a:pt x="0" y="1116406"/>
                </a:moveTo>
                <a:lnTo>
                  <a:pt x="18253892" y="0"/>
                </a:lnTo>
                <a:lnTo>
                  <a:pt x="18881870" y="10267814"/>
                </a:lnTo>
                <a:lnTo>
                  <a:pt x="627978" y="11384220"/>
                </a:lnTo>
                <a:lnTo>
                  <a:pt x="0" y="1116406"/>
                </a:lnTo>
                <a:close/>
              </a:path>
            </a:pathLst>
          </a:custGeom>
          <a:blipFill>
            <a:blip r:embed="rId2"/>
            <a:stretch>
              <a:fillRect t="-78077" r="-1486" b="-81883"/>
            </a:stretch>
          </a:blipFill>
        </p:spPr>
        <p:txBody>
          <a:bodyPr/>
          <a:lstStyle/>
          <a:p>
            <a:endParaRPr lang="en-US"/>
          </a:p>
        </p:txBody>
      </p:sp>
      <p:grpSp>
        <p:nvGrpSpPr>
          <p:cNvPr id="3" name="Group 3"/>
          <p:cNvGrpSpPr/>
          <p:nvPr/>
        </p:nvGrpSpPr>
        <p:grpSpPr>
          <a:xfrm>
            <a:off x="-1778953" y="-1335955"/>
            <a:ext cx="4285771" cy="12790609"/>
            <a:chOff x="0" y="0"/>
            <a:chExt cx="3263900" cy="9740900"/>
          </a:xfrm>
        </p:grpSpPr>
        <p:sp>
          <p:nvSpPr>
            <p:cNvPr id="4" name="Freeform 4"/>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grpSp>
        <p:nvGrpSpPr>
          <p:cNvPr id="5" name="Group 5"/>
          <p:cNvGrpSpPr/>
          <p:nvPr/>
        </p:nvGrpSpPr>
        <p:grpSpPr>
          <a:xfrm rot="-10800000">
            <a:off x="15521821" y="-1106493"/>
            <a:ext cx="4285771" cy="12790609"/>
            <a:chOff x="0" y="0"/>
            <a:chExt cx="3263900" cy="9740900"/>
          </a:xfrm>
        </p:grpSpPr>
        <p:sp>
          <p:nvSpPr>
            <p:cNvPr id="6" name="Freeform 6"/>
            <p:cNvSpPr/>
            <p:nvPr/>
          </p:nvSpPr>
          <p:spPr>
            <a:xfrm>
              <a:off x="651" y="2475"/>
              <a:ext cx="3244656" cy="9726995"/>
            </a:xfrm>
            <a:custGeom>
              <a:avLst/>
              <a:gdLst/>
              <a:ahLst/>
              <a:cxnLst/>
              <a:rect l="l" t="t" r="r" b="b"/>
              <a:pathLst>
                <a:path w="3244656" h="9726995">
                  <a:moveTo>
                    <a:pt x="1914509" y="7109525"/>
                  </a:moveTo>
                  <a:cubicBezTo>
                    <a:pt x="1861169" y="7241605"/>
                    <a:pt x="1924669" y="7684835"/>
                    <a:pt x="1927209" y="7716585"/>
                  </a:cubicBezTo>
                  <a:cubicBezTo>
                    <a:pt x="1895459" y="7960425"/>
                    <a:pt x="1882759" y="9029765"/>
                    <a:pt x="1903079" y="9076755"/>
                  </a:cubicBezTo>
                  <a:cubicBezTo>
                    <a:pt x="1905619" y="9083105"/>
                    <a:pt x="1877679" y="9187245"/>
                    <a:pt x="1870059" y="9231695"/>
                  </a:cubicBezTo>
                  <a:cubicBezTo>
                    <a:pt x="1867519" y="9244395"/>
                    <a:pt x="1914509" y="9588565"/>
                    <a:pt x="1927209" y="9643175"/>
                  </a:cubicBezTo>
                  <a:cubicBezTo>
                    <a:pt x="1934829" y="9672385"/>
                    <a:pt x="1877679" y="9726995"/>
                    <a:pt x="1864979" y="9726995"/>
                  </a:cubicBezTo>
                  <a:cubicBezTo>
                    <a:pt x="1760839" y="9726995"/>
                    <a:pt x="86979" y="9719375"/>
                    <a:pt x="14589" y="9716835"/>
                  </a:cubicBezTo>
                  <a:cubicBezTo>
                    <a:pt x="9509" y="9716835"/>
                    <a:pt x="4429" y="9715565"/>
                    <a:pt x="619" y="9714295"/>
                  </a:cubicBezTo>
                  <a:cubicBezTo>
                    <a:pt x="-8271" y="9697785"/>
                    <a:pt x="81899" y="9387905"/>
                    <a:pt x="60309" y="9329485"/>
                  </a:cubicBezTo>
                  <a:cubicBezTo>
                    <a:pt x="66659" y="9300275"/>
                    <a:pt x="133969" y="8867205"/>
                    <a:pt x="135239" y="8858315"/>
                  </a:cubicBezTo>
                  <a:cubicBezTo>
                    <a:pt x="142859" y="8816405"/>
                    <a:pt x="78089" y="8605585"/>
                    <a:pt x="76819" y="8599235"/>
                  </a:cubicBezTo>
                  <a:cubicBezTo>
                    <a:pt x="74279" y="8582725"/>
                    <a:pt x="183499" y="8360475"/>
                    <a:pt x="192389" y="8347775"/>
                  </a:cubicBezTo>
                  <a:cubicBezTo>
                    <a:pt x="198739" y="8337615"/>
                    <a:pt x="177149" y="8233475"/>
                    <a:pt x="169529" y="8214425"/>
                  </a:cubicBezTo>
                  <a:cubicBezTo>
                    <a:pt x="159369" y="8189025"/>
                    <a:pt x="217789" y="7968045"/>
                    <a:pt x="216519" y="7964235"/>
                  </a:cubicBezTo>
                  <a:cubicBezTo>
                    <a:pt x="205089" y="7937565"/>
                    <a:pt x="93329" y="7604825"/>
                    <a:pt x="94599" y="7575615"/>
                  </a:cubicBezTo>
                  <a:cubicBezTo>
                    <a:pt x="95869" y="7538785"/>
                    <a:pt x="132699" y="7120955"/>
                    <a:pt x="135239" y="7093015"/>
                  </a:cubicBezTo>
                  <a:cubicBezTo>
                    <a:pt x="136509" y="7082855"/>
                    <a:pt x="38719" y="6798375"/>
                    <a:pt x="48879" y="6753925"/>
                  </a:cubicBezTo>
                  <a:cubicBezTo>
                    <a:pt x="57769" y="6715825"/>
                    <a:pt x="154289" y="6466905"/>
                    <a:pt x="151749" y="6437695"/>
                  </a:cubicBezTo>
                  <a:cubicBezTo>
                    <a:pt x="147939" y="6408485"/>
                    <a:pt x="122539" y="5911915"/>
                    <a:pt x="125079" y="5904295"/>
                  </a:cubicBezTo>
                  <a:cubicBezTo>
                    <a:pt x="127619" y="5895405"/>
                    <a:pt x="177149" y="5635055"/>
                    <a:pt x="191119" y="5595685"/>
                  </a:cubicBezTo>
                  <a:cubicBezTo>
                    <a:pt x="196199" y="5581715"/>
                    <a:pt x="141589" y="5362005"/>
                    <a:pt x="127619" y="5322635"/>
                  </a:cubicBezTo>
                  <a:cubicBezTo>
                    <a:pt x="119999" y="5301045"/>
                    <a:pt x="144129" y="4936555"/>
                    <a:pt x="144129" y="4932745"/>
                  </a:cubicBezTo>
                  <a:cubicBezTo>
                    <a:pt x="149209" y="4890835"/>
                    <a:pt x="224139" y="4805745"/>
                    <a:pt x="225409" y="4789235"/>
                  </a:cubicBezTo>
                  <a:cubicBezTo>
                    <a:pt x="226679" y="4772725"/>
                    <a:pt x="371459" y="4226625"/>
                    <a:pt x="365109" y="4201225"/>
                  </a:cubicBezTo>
                  <a:cubicBezTo>
                    <a:pt x="363839" y="4196145"/>
                    <a:pt x="437499" y="4119945"/>
                    <a:pt x="440039" y="4095815"/>
                  </a:cubicBezTo>
                  <a:cubicBezTo>
                    <a:pt x="440039" y="4092005"/>
                    <a:pt x="417179" y="3594165"/>
                    <a:pt x="419719" y="3591625"/>
                  </a:cubicBezTo>
                  <a:cubicBezTo>
                    <a:pt x="438769" y="3563685"/>
                    <a:pt x="504809" y="3107755"/>
                    <a:pt x="440039" y="2912175"/>
                  </a:cubicBezTo>
                  <a:cubicBezTo>
                    <a:pt x="438769" y="2908365"/>
                    <a:pt x="659749" y="2289875"/>
                    <a:pt x="666099" y="2272095"/>
                  </a:cubicBezTo>
                  <a:cubicBezTo>
                    <a:pt x="688959" y="2029525"/>
                    <a:pt x="959469" y="1088455"/>
                    <a:pt x="959469" y="1060515"/>
                  </a:cubicBezTo>
                  <a:cubicBezTo>
                    <a:pt x="959469" y="1036385"/>
                    <a:pt x="1083929" y="830645"/>
                    <a:pt x="1071229" y="767145"/>
                  </a:cubicBezTo>
                  <a:cubicBezTo>
                    <a:pt x="1068689" y="753175"/>
                    <a:pt x="1137269" y="600775"/>
                    <a:pt x="1151239" y="563945"/>
                  </a:cubicBezTo>
                  <a:cubicBezTo>
                    <a:pt x="1161399" y="534735"/>
                    <a:pt x="1208389" y="19115"/>
                    <a:pt x="1229979" y="19115"/>
                  </a:cubicBezTo>
                  <a:cubicBezTo>
                    <a:pt x="1403969" y="16575"/>
                    <a:pt x="2990199" y="-1205"/>
                    <a:pt x="3105769" y="65"/>
                  </a:cubicBezTo>
                  <a:cubicBezTo>
                    <a:pt x="3143869" y="65"/>
                    <a:pt x="3151489" y="312485"/>
                    <a:pt x="3151489" y="313755"/>
                  </a:cubicBezTo>
                  <a:cubicBezTo>
                    <a:pt x="3095609" y="543625"/>
                    <a:pt x="3094339" y="685865"/>
                    <a:pt x="3098149" y="697295"/>
                  </a:cubicBezTo>
                  <a:cubicBezTo>
                    <a:pt x="3105769" y="720155"/>
                    <a:pt x="3115929" y="740475"/>
                    <a:pt x="3124819" y="760795"/>
                  </a:cubicBezTo>
                  <a:cubicBezTo>
                    <a:pt x="3089259" y="1204025"/>
                    <a:pt x="3221339" y="1778065"/>
                    <a:pt x="3223879" y="1793305"/>
                  </a:cubicBezTo>
                  <a:cubicBezTo>
                    <a:pt x="3225149" y="1804735"/>
                    <a:pt x="3204829" y="2321625"/>
                    <a:pt x="3207369" y="2340675"/>
                  </a:cubicBezTo>
                  <a:cubicBezTo>
                    <a:pt x="3211179" y="2373695"/>
                    <a:pt x="3245469" y="2471485"/>
                    <a:pt x="3234039" y="2493075"/>
                  </a:cubicBezTo>
                  <a:cubicBezTo>
                    <a:pt x="3227689" y="2505775"/>
                    <a:pt x="3253089" y="3029015"/>
                    <a:pt x="3241659" y="3032825"/>
                  </a:cubicBezTo>
                  <a:cubicBezTo>
                    <a:pt x="3221339" y="3037905"/>
                    <a:pt x="2929239" y="3525585"/>
                    <a:pt x="2929239" y="3537015"/>
                  </a:cubicBezTo>
                  <a:cubicBezTo>
                    <a:pt x="2930509" y="3550985"/>
                    <a:pt x="2938129" y="3599245"/>
                    <a:pt x="2933049" y="3606865"/>
                  </a:cubicBezTo>
                  <a:cubicBezTo>
                    <a:pt x="2925429" y="3620835"/>
                    <a:pt x="2940669" y="3961195"/>
                    <a:pt x="2896219" y="4048825"/>
                  </a:cubicBezTo>
                  <a:cubicBezTo>
                    <a:pt x="2897489" y="4062795"/>
                    <a:pt x="2778109" y="4160585"/>
                    <a:pt x="2778109" y="4164395"/>
                  </a:cubicBezTo>
                  <a:cubicBezTo>
                    <a:pt x="2778109" y="4198685"/>
                    <a:pt x="2564749" y="4498405"/>
                    <a:pt x="2555859" y="4527615"/>
                  </a:cubicBezTo>
                  <a:cubicBezTo>
                    <a:pt x="2546969" y="4553015"/>
                    <a:pt x="2301859" y="4752405"/>
                    <a:pt x="2298049" y="4757485"/>
                  </a:cubicBezTo>
                  <a:cubicBezTo>
                    <a:pt x="2280269" y="4787965"/>
                    <a:pt x="1970389" y="5163885"/>
                    <a:pt x="1975469" y="5176585"/>
                  </a:cubicBezTo>
                  <a:cubicBezTo>
                    <a:pt x="2030079" y="5522025"/>
                    <a:pt x="1909429" y="5956365"/>
                    <a:pt x="1908159" y="5957635"/>
                  </a:cubicBezTo>
                  <a:cubicBezTo>
                    <a:pt x="1886569" y="5979225"/>
                    <a:pt x="1870059" y="6579935"/>
                    <a:pt x="1866249" y="6592635"/>
                  </a:cubicBezTo>
                  <a:cubicBezTo>
                    <a:pt x="1864979" y="6595175"/>
                    <a:pt x="1919589" y="7101905"/>
                    <a:pt x="1914509" y="7109525"/>
                  </a:cubicBezTo>
                  <a:close/>
                </a:path>
              </a:pathLst>
            </a:custGeom>
            <a:blipFill>
              <a:blip r:embed="rId3"/>
              <a:stretch>
                <a:fillRect l="-99892" r="-99892"/>
              </a:stretch>
            </a:blipFill>
          </p:spPr>
          <p:txBody>
            <a:bodyPr/>
            <a:lstStyle/>
            <a:p>
              <a:endParaRPr lang="en-US"/>
            </a:p>
          </p:txBody>
        </p:sp>
      </p:grpSp>
      <p:sp>
        <p:nvSpPr>
          <p:cNvPr id="7" name="TextBox 7"/>
          <p:cNvSpPr txBox="1"/>
          <p:nvPr/>
        </p:nvSpPr>
        <p:spPr>
          <a:xfrm>
            <a:off x="4482201" y="200025"/>
            <a:ext cx="9064237" cy="1413674"/>
          </a:xfrm>
          <a:prstGeom prst="rect">
            <a:avLst/>
          </a:prstGeom>
        </p:spPr>
        <p:txBody>
          <a:bodyPr lIns="0" tIns="0" rIns="0" bIns="0" rtlCol="0" anchor="t">
            <a:spAutoFit/>
          </a:bodyPr>
          <a:lstStyle/>
          <a:p>
            <a:pPr algn="l">
              <a:lnSpc>
                <a:spcPts val="10304"/>
              </a:lnSpc>
            </a:pPr>
            <a:r>
              <a:rPr lang="en-US" sz="10514" b="1">
                <a:solidFill>
                  <a:srgbClr val="F3F1DB"/>
                </a:solidFill>
                <a:latin typeface="Obra Letra Bold"/>
                <a:ea typeface="Obra Letra Bold"/>
                <a:cs typeface="Obra Letra Bold"/>
                <a:sym typeface="Obra Letra Bold"/>
              </a:rPr>
              <a:t>Primary Visual</a:t>
            </a:r>
          </a:p>
        </p:txBody>
      </p:sp>
      <p:grpSp>
        <p:nvGrpSpPr>
          <p:cNvPr id="8" name="Group 8"/>
          <p:cNvGrpSpPr/>
          <p:nvPr/>
        </p:nvGrpSpPr>
        <p:grpSpPr>
          <a:xfrm>
            <a:off x="7065173" y="2877332"/>
            <a:ext cx="5247937" cy="708108"/>
            <a:chOff x="0" y="0"/>
            <a:chExt cx="6997249" cy="944144"/>
          </a:xfrm>
        </p:grpSpPr>
        <p:sp>
          <p:nvSpPr>
            <p:cNvPr id="9" name="Freeform 9"/>
            <p:cNvSpPr/>
            <p:nvPr/>
          </p:nvSpPr>
          <p:spPr>
            <a:xfrm>
              <a:off x="4042210" y="157763"/>
              <a:ext cx="2955039" cy="628617"/>
            </a:xfrm>
            <a:custGeom>
              <a:avLst/>
              <a:gdLst/>
              <a:ahLst/>
              <a:cxnLst/>
              <a:rect l="l" t="t" r="r" b="b"/>
              <a:pathLst>
                <a:path w="2955039" h="628617">
                  <a:moveTo>
                    <a:pt x="0" y="0"/>
                  </a:moveTo>
                  <a:lnTo>
                    <a:pt x="2955039" y="0"/>
                  </a:lnTo>
                  <a:lnTo>
                    <a:pt x="2955039" y="628618"/>
                  </a:lnTo>
                  <a:lnTo>
                    <a:pt x="0" y="62861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rot="-10800000" flipV="1">
              <a:off x="0" y="157763"/>
              <a:ext cx="2955039" cy="628617"/>
            </a:xfrm>
            <a:custGeom>
              <a:avLst/>
              <a:gdLst/>
              <a:ahLst/>
              <a:cxnLst/>
              <a:rect l="l" t="t" r="r" b="b"/>
              <a:pathLst>
                <a:path w="2955039" h="628617">
                  <a:moveTo>
                    <a:pt x="0" y="628618"/>
                  </a:moveTo>
                  <a:lnTo>
                    <a:pt x="2955039" y="628618"/>
                  </a:lnTo>
                  <a:lnTo>
                    <a:pt x="2955039" y="0"/>
                  </a:lnTo>
                  <a:lnTo>
                    <a:pt x="0" y="0"/>
                  </a:lnTo>
                  <a:lnTo>
                    <a:pt x="0" y="628618"/>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rot="-5400000">
              <a:off x="2975822" y="-20783"/>
              <a:ext cx="944144" cy="985709"/>
            </a:xfrm>
            <a:custGeom>
              <a:avLst/>
              <a:gdLst/>
              <a:ahLst/>
              <a:cxnLst/>
              <a:rect l="l" t="t" r="r" b="b"/>
              <a:pathLst>
                <a:path w="944144" h="985709">
                  <a:moveTo>
                    <a:pt x="0" y="0"/>
                  </a:moveTo>
                  <a:lnTo>
                    <a:pt x="944144" y="0"/>
                  </a:lnTo>
                  <a:lnTo>
                    <a:pt x="944144" y="985710"/>
                  </a:lnTo>
                  <a:lnTo>
                    <a:pt x="0" y="985710"/>
                  </a:lnTo>
                  <a:lnTo>
                    <a:pt x="0" y="0"/>
                  </a:lnTo>
                  <a:close/>
                </a:path>
              </a:pathLst>
            </a:custGeom>
            <a:blipFill>
              <a:blip>
                <a:extLst>
                  <a:ext uri="{96DAC541-7B7A-43D3-8B79-37D633B846F1}">
                    <asvg:svgBlip xmlns:asvg="http://schemas.microsoft.com/office/drawing/2016/SVG/main" r:embed="rId5"/>
                  </a:ext>
                </a:extLst>
              </a:blip>
              <a:stretch>
                <a:fillRect l="-101042" t="-84932" b="-11017"/>
              </a:stretch>
            </a:blipFill>
          </p:spPr>
          <p:txBody>
            <a:bodyPr/>
            <a:lstStyle/>
            <a:p>
              <a:endParaRPr lang="en-US"/>
            </a:p>
          </p:txBody>
        </p:sp>
      </p:grpSp>
      <p:sp>
        <p:nvSpPr>
          <p:cNvPr id="12" name="Freeform 12"/>
          <p:cNvSpPr/>
          <p:nvPr/>
        </p:nvSpPr>
        <p:spPr>
          <a:xfrm rot="-1607719" flipH="1">
            <a:off x="-2027260" y="6726104"/>
            <a:ext cx="5853303" cy="8229600"/>
          </a:xfrm>
          <a:custGeom>
            <a:avLst/>
            <a:gdLst/>
            <a:ahLst/>
            <a:cxnLst/>
            <a:rect l="l" t="t" r="r" b="b"/>
            <a:pathLst>
              <a:path w="5853303" h="8229600">
                <a:moveTo>
                  <a:pt x="5853303" y="0"/>
                </a:moveTo>
                <a:lnTo>
                  <a:pt x="0" y="0"/>
                </a:lnTo>
                <a:lnTo>
                  <a:pt x="0" y="8229600"/>
                </a:lnTo>
                <a:lnTo>
                  <a:pt x="5853303" y="8229600"/>
                </a:lnTo>
                <a:lnTo>
                  <a:pt x="5853303" y="0"/>
                </a:lnTo>
                <a:close/>
              </a:path>
            </a:pathLst>
          </a:custGeom>
          <a:blipFill>
            <a:blip r:embed="rId6"/>
            <a:stretch>
              <a:fillRect/>
            </a:stretch>
          </a:blipFill>
        </p:spPr>
        <p:txBody>
          <a:bodyPr/>
          <a:lstStyle/>
          <a:p>
            <a:endParaRPr lang="en-US"/>
          </a:p>
        </p:txBody>
      </p:sp>
      <p:grpSp>
        <p:nvGrpSpPr>
          <p:cNvPr id="13" name="Group 13"/>
          <p:cNvGrpSpPr/>
          <p:nvPr/>
        </p:nvGrpSpPr>
        <p:grpSpPr>
          <a:xfrm rot="-10622443">
            <a:off x="15051061" y="73481"/>
            <a:ext cx="2920516" cy="2859425"/>
            <a:chOff x="0" y="0"/>
            <a:chExt cx="3894022" cy="3812567"/>
          </a:xfrm>
        </p:grpSpPr>
        <p:sp>
          <p:nvSpPr>
            <p:cNvPr id="14" name="Freeform 14"/>
            <p:cNvSpPr/>
            <p:nvPr/>
          </p:nvSpPr>
          <p:spPr>
            <a:xfrm rot="-3636955">
              <a:off x="585943" y="438232"/>
              <a:ext cx="2722136" cy="2936103"/>
            </a:xfrm>
            <a:custGeom>
              <a:avLst/>
              <a:gdLst/>
              <a:ahLst/>
              <a:cxnLst/>
              <a:rect l="l" t="t" r="r" b="b"/>
              <a:pathLst>
                <a:path w="2722136" h="2936103">
                  <a:moveTo>
                    <a:pt x="0" y="0"/>
                  </a:moveTo>
                  <a:lnTo>
                    <a:pt x="2722136" y="0"/>
                  </a:lnTo>
                  <a:lnTo>
                    <a:pt x="2722136" y="2936103"/>
                  </a:lnTo>
                  <a:lnTo>
                    <a:pt x="0" y="2936103"/>
                  </a:lnTo>
                  <a:lnTo>
                    <a:pt x="0" y="0"/>
                  </a:lnTo>
                  <a:close/>
                </a:path>
              </a:pathLst>
            </a:custGeom>
            <a:blipFill>
              <a:blip r:embed="rId7"/>
              <a:stretch>
                <a:fillRect/>
              </a:stretch>
            </a:blipFill>
          </p:spPr>
          <p:txBody>
            <a:bodyPr/>
            <a:lstStyle/>
            <a:p>
              <a:endParaRPr lang="en-US"/>
            </a:p>
          </p:txBody>
        </p:sp>
        <p:sp>
          <p:nvSpPr>
            <p:cNvPr id="15" name="Freeform 15"/>
            <p:cNvSpPr/>
            <p:nvPr/>
          </p:nvSpPr>
          <p:spPr>
            <a:xfrm>
              <a:off x="808524" y="962727"/>
              <a:ext cx="1993485" cy="2000989"/>
            </a:xfrm>
            <a:custGeom>
              <a:avLst/>
              <a:gdLst/>
              <a:ahLst/>
              <a:cxnLst/>
              <a:rect l="l" t="t" r="r" b="b"/>
              <a:pathLst>
                <a:path w="1993485" h="2000989">
                  <a:moveTo>
                    <a:pt x="0" y="0"/>
                  </a:moveTo>
                  <a:lnTo>
                    <a:pt x="1993486" y="0"/>
                  </a:lnTo>
                  <a:lnTo>
                    <a:pt x="1993486" y="2000989"/>
                  </a:lnTo>
                  <a:lnTo>
                    <a:pt x="0" y="200098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Freeform 16"/>
            <p:cNvSpPr/>
            <p:nvPr/>
          </p:nvSpPr>
          <p:spPr>
            <a:xfrm>
              <a:off x="337368" y="1466048"/>
              <a:ext cx="2328891" cy="1167356"/>
            </a:xfrm>
            <a:custGeom>
              <a:avLst/>
              <a:gdLst/>
              <a:ahLst/>
              <a:cxnLst/>
              <a:rect l="l" t="t" r="r" b="b"/>
              <a:pathLst>
                <a:path w="2328891" h="1167356">
                  <a:moveTo>
                    <a:pt x="0" y="0"/>
                  </a:moveTo>
                  <a:lnTo>
                    <a:pt x="2328890" y="0"/>
                  </a:lnTo>
                  <a:lnTo>
                    <a:pt x="2328890" y="1167356"/>
                  </a:lnTo>
                  <a:lnTo>
                    <a:pt x="0" y="116735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grpSp>
      <p:sp>
        <p:nvSpPr>
          <p:cNvPr id="17" name="Freeform 17"/>
          <p:cNvSpPr/>
          <p:nvPr/>
        </p:nvSpPr>
        <p:spPr>
          <a:xfrm>
            <a:off x="0" y="3585440"/>
            <a:ext cx="10429451" cy="5871866"/>
          </a:xfrm>
          <a:custGeom>
            <a:avLst/>
            <a:gdLst/>
            <a:ahLst/>
            <a:cxnLst/>
            <a:rect l="l" t="t" r="r" b="b"/>
            <a:pathLst>
              <a:path w="10429451" h="5871866">
                <a:moveTo>
                  <a:pt x="0" y="0"/>
                </a:moveTo>
                <a:lnTo>
                  <a:pt x="10429451" y="0"/>
                </a:lnTo>
                <a:lnTo>
                  <a:pt x="10429451" y="5871866"/>
                </a:lnTo>
                <a:lnTo>
                  <a:pt x="0" y="5871866"/>
                </a:lnTo>
                <a:lnTo>
                  <a:pt x="0" y="0"/>
                </a:lnTo>
                <a:close/>
              </a:path>
            </a:pathLst>
          </a:custGeom>
          <a:blipFill>
            <a:blip r:embed="rId10"/>
            <a:stretch>
              <a:fillRect/>
            </a:stretch>
          </a:blipFill>
        </p:spPr>
        <p:txBody>
          <a:bodyPr/>
          <a:lstStyle/>
          <a:p>
            <a:endParaRPr lang="en-US"/>
          </a:p>
        </p:txBody>
      </p:sp>
      <p:sp>
        <p:nvSpPr>
          <p:cNvPr id="18" name="TextBox 18"/>
          <p:cNvSpPr txBox="1"/>
          <p:nvPr/>
        </p:nvSpPr>
        <p:spPr>
          <a:xfrm>
            <a:off x="10864632" y="3566390"/>
            <a:ext cx="6173637" cy="6355829"/>
          </a:xfrm>
          <a:prstGeom prst="rect">
            <a:avLst/>
          </a:prstGeom>
        </p:spPr>
        <p:txBody>
          <a:bodyPr lIns="0" tIns="0" rIns="0" bIns="0" rtlCol="0" anchor="t">
            <a:spAutoFit/>
          </a:bodyPr>
          <a:lstStyle/>
          <a:p>
            <a:pPr algn="l">
              <a:lnSpc>
                <a:spcPts val="4160"/>
              </a:lnSpc>
            </a:pPr>
            <a:r>
              <a:rPr lang="en-US" sz="3354" b="1">
                <a:solidFill>
                  <a:srgbClr val="F3F1DB"/>
                </a:solidFill>
                <a:latin typeface="Monterchi Sans Bold"/>
                <a:ea typeface="Monterchi Sans Bold"/>
                <a:cs typeface="Monterchi Sans Bold"/>
                <a:sym typeface="Monterchi Sans Bold"/>
              </a:rPr>
              <a:t>Discussion Based Questions: </a:t>
            </a:r>
          </a:p>
          <a:p>
            <a:pPr algn="l">
              <a:lnSpc>
                <a:spcPts val="3843"/>
              </a:lnSpc>
            </a:pPr>
            <a:r>
              <a:rPr lang="en-US" sz="3099" b="1">
                <a:solidFill>
                  <a:srgbClr val="F3F1DB"/>
                </a:solidFill>
                <a:latin typeface="Monterchi Sans Bold"/>
                <a:ea typeface="Monterchi Sans Bold"/>
                <a:cs typeface="Monterchi Sans Bold"/>
                <a:sym typeface="Monterchi Sans Bold"/>
              </a:rPr>
              <a:t>1. How do you think the children in this photo felt?  What cues in the picture make you feel this way?</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2. What can we learn from the history of the evacuation of Japanese citizens, and how can we ensure that similar injustices are not repeated in the future?</a:t>
            </a:r>
          </a:p>
          <a:p>
            <a:pPr algn="l">
              <a:lnSpc>
                <a:spcPts val="3843"/>
              </a:lnSpc>
            </a:pPr>
            <a:endParaRPr lang="en-US" sz="3099" b="1">
              <a:solidFill>
                <a:srgbClr val="F3F1DB"/>
              </a:solidFill>
              <a:latin typeface="Monterchi Sans Bold"/>
              <a:ea typeface="Monterchi Sans Bold"/>
              <a:cs typeface="Monterchi Sans Bold"/>
              <a:sym typeface="Monterchi Sans Bold"/>
            </a:endParaRPr>
          </a:p>
          <a:p>
            <a:pPr algn="l">
              <a:lnSpc>
                <a:spcPts val="3843"/>
              </a:lnSpc>
            </a:pPr>
            <a:r>
              <a:rPr lang="en-US" sz="3099" b="1">
                <a:solidFill>
                  <a:srgbClr val="F3F1DB"/>
                </a:solidFill>
                <a:latin typeface="Monterchi Sans Bold"/>
                <a:ea typeface="Monterchi Sans Bold"/>
                <a:cs typeface="Monterchi Sans Bold"/>
                <a:sym typeface="Monterchi Sans Bold"/>
              </a:rPr>
              <a:t>3. How do you think children your age who were evacuated felt about leaving their schools and friends behind?</a:t>
            </a:r>
          </a:p>
        </p:txBody>
      </p:sp>
      <p:grpSp>
        <p:nvGrpSpPr>
          <p:cNvPr id="19" name="Group 19"/>
          <p:cNvGrpSpPr/>
          <p:nvPr/>
        </p:nvGrpSpPr>
        <p:grpSpPr>
          <a:xfrm>
            <a:off x="-5779717" y="0"/>
            <a:ext cx="9079327" cy="3384113"/>
            <a:chOff x="0" y="0"/>
            <a:chExt cx="12105770" cy="4512151"/>
          </a:xfrm>
        </p:grpSpPr>
        <p:sp>
          <p:nvSpPr>
            <p:cNvPr id="20" name="Freeform 20"/>
            <p:cNvSpPr/>
            <p:nvPr/>
          </p:nvSpPr>
          <p:spPr>
            <a:xfrm>
              <a:off x="0" y="0"/>
              <a:ext cx="12105770" cy="4512151"/>
            </a:xfrm>
            <a:custGeom>
              <a:avLst/>
              <a:gdLst/>
              <a:ahLst/>
              <a:cxnLst/>
              <a:rect l="l" t="t" r="r" b="b"/>
              <a:pathLst>
                <a:path w="12105770" h="4512151">
                  <a:moveTo>
                    <a:pt x="0" y="0"/>
                  </a:moveTo>
                  <a:lnTo>
                    <a:pt x="12105770" y="0"/>
                  </a:lnTo>
                  <a:lnTo>
                    <a:pt x="12105770" y="4512151"/>
                  </a:lnTo>
                  <a:lnTo>
                    <a:pt x="0" y="451215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1" name="TextBox 21"/>
            <p:cNvSpPr txBox="1"/>
            <p:nvPr/>
          </p:nvSpPr>
          <p:spPr>
            <a:xfrm>
              <a:off x="7136161" y="701666"/>
              <a:ext cx="3585077" cy="2534208"/>
            </a:xfrm>
            <a:prstGeom prst="rect">
              <a:avLst/>
            </a:prstGeom>
          </p:spPr>
          <p:txBody>
            <a:bodyPr lIns="0" tIns="0" rIns="0" bIns="0" rtlCol="0" anchor="t">
              <a:spAutoFit/>
            </a:bodyPr>
            <a:lstStyle/>
            <a:p>
              <a:pPr algn="ctr">
                <a:lnSpc>
                  <a:spcPts val="13459"/>
                </a:lnSpc>
              </a:pPr>
              <a:r>
                <a:rPr lang="en-US" sz="13734" b="1">
                  <a:solidFill>
                    <a:srgbClr val="493423"/>
                  </a:solidFill>
                  <a:latin typeface="Obra Letra Bold"/>
                  <a:ea typeface="Obra Letra Bold"/>
                  <a:cs typeface="Obra Letra Bold"/>
                  <a:sym typeface="Obra Letra Bold"/>
                </a:rPr>
                <a:t>05</a:t>
              </a:r>
            </a:p>
          </p:txBody>
        </p:sp>
      </p:grpSp>
      <p:sp>
        <p:nvSpPr>
          <p:cNvPr id="22" name="TextBox 22"/>
          <p:cNvSpPr txBox="1"/>
          <p:nvPr/>
        </p:nvSpPr>
        <p:spPr>
          <a:xfrm>
            <a:off x="3568601" y="1484143"/>
            <a:ext cx="12065953" cy="1460612"/>
          </a:xfrm>
          <a:prstGeom prst="rect">
            <a:avLst/>
          </a:prstGeom>
        </p:spPr>
        <p:txBody>
          <a:bodyPr lIns="0" tIns="0" rIns="0" bIns="0" rtlCol="0" anchor="t">
            <a:spAutoFit/>
          </a:bodyPr>
          <a:lstStyle/>
          <a:p>
            <a:pPr algn="ctr">
              <a:lnSpc>
                <a:spcPts val="3847"/>
              </a:lnSpc>
            </a:pPr>
            <a:r>
              <a:rPr lang="en-US" sz="3102" b="1">
                <a:solidFill>
                  <a:srgbClr val="000000"/>
                </a:solidFill>
                <a:latin typeface="Monterchi Sans Bold"/>
                <a:ea typeface="Monterchi Sans Bold"/>
                <a:cs typeface="Monterchi Sans Bold"/>
                <a:sym typeface="Monterchi Sans Bold"/>
              </a:rPr>
              <a:t>A military guard holds Shigeho Kitamoto’s baby as her family is evacuated from their home in Bainbridge Island, WA - March 1942.</a:t>
            </a:r>
          </a:p>
          <a:p>
            <a:pPr algn="ctr">
              <a:lnSpc>
                <a:spcPts val="3847"/>
              </a:lnSpc>
              <a:spcBef>
                <a:spcPct val="0"/>
              </a:spcBef>
            </a:pPr>
            <a:r>
              <a:rPr lang="en-US" sz="3102" b="1" u="sng">
                <a:solidFill>
                  <a:srgbClr val="F3F1DB"/>
                </a:solidFill>
                <a:latin typeface="Monterchi Sans Bold"/>
                <a:ea typeface="Monterchi Sans Bold"/>
                <a:cs typeface="Monterchi Sans Bold"/>
                <a:sym typeface="Monterchi Sans Bold"/>
                <a:hlinkClick r:id="rId12" tooltip="https://www.bainbridgereview.com/news/bringing-people-together-so-much-better-than-division/"/>
              </a:rPr>
              <a:t>Source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1934</Words>
  <Application>Microsoft Office PowerPoint</Application>
  <PresentationFormat>Custom</PresentationFormat>
  <Paragraphs>168</Paragraphs>
  <Slides>16</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Obra Letra Bold</vt:lpstr>
      <vt:lpstr>Calibri</vt:lpstr>
      <vt:lpstr>Monterchi Sans Bold Italics</vt:lpstr>
      <vt:lpstr>Monterchi Sans Bold</vt:lpstr>
      <vt:lpstr>Monterchi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Digital Journey Box - Japanese Interment Camps</dc:title>
  <cp:lastModifiedBy>Townsend, Kristen .</cp:lastModifiedBy>
  <cp:revision>1</cp:revision>
  <dcterms:created xsi:type="dcterms:W3CDTF">2006-08-16T00:00:00Z</dcterms:created>
  <dcterms:modified xsi:type="dcterms:W3CDTF">2026-07-08T00:47:11Z</dcterms:modified>
  <dc:identifier>DAHL6gpfI3Y</dc:identifier>
</cp:coreProperties>
</file>